
<file path=[Content_Types].xml><?xml version="1.0" encoding="utf-8"?>
<Types xmlns="http://schemas.openxmlformats.org/package/2006/content-types">
  <Default Extension="bin" ContentType="application/vnd.openxmlformats-officedocument.oleObject"/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93" r:id="rId1"/>
  </p:sldMasterIdLst>
  <p:notesMasterIdLst>
    <p:notesMasterId r:id="rId29"/>
  </p:notesMasterIdLst>
  <p:sldIdLst>
    <p:sldId id="571" r:id="rId2"/>
    <p:sldId id="336" r:id="rId3"/>
    <p:sldId id="603" r:id="rId4"/>
    <p:sldId id="604" r:id="rId5"/>
    <p:sldId id="605" r:id="rId6"/>
    <p:sldId id="606" r:id="rId7"/>
    <p:sldId id="607" r:id="rId8"/>
    <p:sldId id="608" r:id="rId9"/>
    <p:sldId id="609" r:id="rId10"/>
    <p:sldId id="610" r:id="rId11"/>
    <p:sldId id="611" r:id="rId12"/>
    <p:sldId id="613" r:id="rId13"/>
    <p:sldId id="612" r:id="rId14"/>
    <p:sldId id="614" r:id="rId15"/>
    <p:sldId id="338" r:id="rId16"/>
    <p:sldId id="615" r:id="rId17"/>
    <p:sldId id="616" r:id="rId18"/>
    <p:sldId id="617" r:id="rId19"/>
    <p:sldId id="618" r:id="rId20"/>
    <p:sldId id="619" r:id="rId21"/>
    <p:sldId id="339" r:id="rId22"/>
    <p:sldId id="399" r:id="rId23"/>
    <p:sldId id="586" r:id="rId24"/>
    <p:sldId id="587" r:id="rId25"/>
    <p:sldId id="588" r:id="rId26"/>
    <p:sldId id="594" r:id="rId27"/>
    <p:sldId id="595" r:id="rId28"/>
  </p:sldIdLst>
  <p:sldSz cx="9144000" cy="6858000" type="screen4x3"/>
  <p:notesSz cx="6950075" cy="9236075"/>
  <p:defaultTextStyle>
    <a:defPPr>
      <a:defRPr lang="zh-TW"/>
    </a:defPPr>
    <a:lvl1pPr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charset="-120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charset="-120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charset="-120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charset="-120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kern="1200">
        <a:solidFill>
          <a:schemeClr val="tx1"/>
        </a:solidFill>
        <a:latin typeface="Verdana" pitchFamily="34" charset="0"/>
        <a:ea typeface="新細明體" charset="-120"/>
        <a:cs typeface="+mn-cs"/>
      </a:defRPr>
    </a:lvl5pPr>
    <a:lvl6pPr marL="22860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新細明體" charset="-120"/>
        <a:cs typeface="+mn-cs"/>
      </a:defRPr>
    </a:lvl6pPr>
    <a:lvl7pPr marL="27432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新細明體" charset="-120"/>
        <a:cs typeface="+mn-cs"/>
      </a:defRPr>
    </a:lvl7pPr>
    <a:lvl8pPr marL="32004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新細明體" charset="-120"/>
        <a:cs typeface="+mn-cs"/>
      </a:defRPr>
    </a:lvl8pPr>
    <a:lvl9pPr marL="3657600" algn="l" defTabSz="914400" rtl="0" eaLnBrk="1" latinLnBrk="0" hangingPunct="1">
      <a:defRPr kumimoji="1" kern="1200">
        <a:solidFill>
          <a:schemeClr val="tx1"/>
        </a:solidFill>
        <a:latin typeface="Verdana" pitchFamily="34" charset="0"/>
        <a:ea typeface="新細明體" charset="-120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CC66"/>
    <a:srgbClr val="FF3300"/>
    <a:srgbClr val="FFFF66"/>
    <a:srgbClr val="009900"/>
    <a:srgbClr val="00CC00"/>
    <a:srgbClr val="FF0066"/>
    <a:srgbClr val="0033CC"/>
    <a:srgbClr val="00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93" autoAdjust="0"/>
    <p:restoredTop sz="99831" autoAdjust="0"/>
  </p:normalViewPr>
  <p:slideViewPr>
    <p:cSldViewPr snapToGrid="0">
      <p:cViewPr>
        <p:scale>
          <a:sx n="66" d="100"/>
          <a:sy n="66" d="100"/>
        </p:scale>
        <p:origin x="-1494" y="-23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15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3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5.emf"/></Relationships>
</file>

<file path=ppt/drawings/_rels/vmlDrawing1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8.png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9.png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6.emf"/><Relationship Id="rId2" Type="http://schemas.openxmlformats.org/officeDocument/2006/relationships/image" Target="../media/image5.emf"/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9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0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2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3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defTabSz="93186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813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37000" y="0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>
            <a:lvl1pPr algn="r" defTabSz="93186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81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66813" y="693738"/>
            <a:ext cx="4616450" cy="346233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4813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95325" y="4387850"/>
            <a:ext cx="5559425" cy="415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noProof="0" smtClean="0"/>
              <a:t>按一下以編輯母片</a:t>
            </a:r>
          </a:p>
          <a:p>
            <a:pPr lvl="1"/>
            <a:r>
              <a:rPr lang="zh-TW" altLang="en-US" noProof="0" smtClean="0"/>
              <a:t>第二層</a:t>
            </a:r>
          </a:p>
          <a:p>
            <a:pPr lvl="2"/>
            <a:r>
              <a:rPr lang="zh-TW" altLang="en-US" noProof="0" smtClean="0"/>
              <a:t>第三層</a:t>
            </a:r>
          </a:p>
          <a:p>
            <a:pPr lvl="3"/>
            <a:r>
              <a:rPr lang="zh-TW" altLang="en-US" noProof="0" smtClean="0"/>
              <a:t>第四層</a:t>
            </a:r>
          </a:p>
          <a:p>
            <a:pPr lvl="4"/>
            <a:r>
              <a:rPr lang="zh-TW" altLang="en-US" noProof="0" smtClean="0"/>
              <a:t>第五層</a:t>
            </a:r>
          </a:p>
        </p:txBody>
      </p:sp>
      <p:sp>
        <p:nvSpPr>
          <p:cNvPr id="4813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772525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defTabSz="93186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813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37000" y="8772525"/>
            <a:ext cx="3011488" cy="461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3177" tIns="46589" rIns="93177" bIns="46589" numCol="1" anchor="b" anchorCtr="0" compatLnSpc="1">
            <a:prstTxWarp prst="textNoShape">
              <a:avLst/>
            </a:prstTxWarp>
          </a:bodyPr>
          <a:lstStyle>
            <a:lvl1pPr algn="r" defTabSz="931863">
              <a:defRPr sz="1200" smtClean="0">
                <a:latin typeface="Arial" charset="0"/>
              </a:defRPr>
            </a:lvl1pPr>
          </a:lstStyle>
          <a:p>
            <a:pPr>
              <a:defRPr/>
            </a:pPr>
            <a:fld id="{EA3B99C3-B78A-4B8D-9F4F-EF609524FD7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16185647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新細明體" charset="-120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6202E822-BC87-4C4E-8B7E-C08A61B594D9}" type="slidenum">
              <a:rPr lang="en-US" altLang="zh-TW">
                <a:latin typeface="Arial" charset="0"/>
              </a:rPr>
              <a:pPr eaLnBrk="1" hangingPunct="1"/>
              <a:t>0</a:t>
            </a:fld>
            <a:endParaRPr lang="en-US" altLang="zh-TW">
              <a:latin typeface="Arial" charset="0"/>
            </a:endParaRPr>
          </a:p>
        </p:txBody>
      </p:sp>
      <p:sp>
        <p:nvSpPr>
          <p:cNvPr id="491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915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10A9D8CE-631D-44FB-8D73-5200807951D9}" type="slidenum">
              <a:rPr lang="en-US" altLang="zh-TW">
                <a:latin typeface="Arial" charset="0"/>
              </a:rPr>
              <a:pPr eaLnBrk="1" hangingPunct="1"/>
              <a:t>9</a:t>
            </a:fld>
            <a:endParaRPr lang="en-US" altLang="zh-TW">
              <a:latin typeface="Arial" charset="0"/>
            </a:endParaRPr>
          </a:p>
        </p:txBody>
      </p:sp>
      <p:sp>
        <p:nvSpPr>
          <p:cNvPr id="583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837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B65348FA-72DD-4A83-B70C-7D4C6FCA4EE1}" type="slidenum">
              <a:rPr lang="en-US" altLang="zh-TW">
                <a:latin typeface="Arial" charset="0"/>
              </a:rPr>
              <a:pPr eaLnBrk="1" hangingPunct="1"/>
              <a:t>10</a:t>
            </a:fld>
            <a:endParaRPr lang="en-US" altLang="zh-TW">
              <a:latin typeface="Arial" charset="0"/>
            </a:endParaRPr>
          </a:p>
        </p:txBody>
      </p:sp>
      <p:sp>
        <p:nvSpPr>
          <p:cNvPr id="593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93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62FF1DCD-6A24-4A24-92D4-ED8F27AFD465}" type="slidenum">
              <a:rPr lang="en-US" altLang="zh-TW">
                <a:latin typeface="Arial" charset="0"/>
              </a:rPr>
              <a:pPr eaLnBrk="1" hangingPunct="1"/>
              <a:t>11</a:t>
            </a:fld>
            <a:endParaRPr lang="en-US" altLang="zh-TW">
              <a:latin typeface="Arial" charset="0"/>
            </a:endParaRPr>
          </a:p>
        </p:txBody>
      </p:sp>
      <p:sp>
        <p:nvSpPr>
          <p:cNvPr id="604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042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AEBE89C7-DE92-48B6-955F-9ADC9F2B61D3}" type="slidenum">
              <a:rPr lang="en-US" altLang="zh-TW">
                <a:latin typeface="Arial" charset="0"/>
              </a:rPr>
              <a:pPr eaLnBrk="1" hangingPunct="1"/>
              <a:t>12</a:t>
            </a:fld>
            <a:endParaRPr lang="en-US" altLang="zh-TW">
              <a:latin typeface="Arial" charset="0"/>
            </a:endParaRPr>
          </a:p>
        </p:txBody>
      </p:sp>
      <p:sp>
        <p:nvSpPr>
          <p:cNvPr id="614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144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40C99740-31E0-48AD-BE23-98248EA71756}" type="slidenum">
              <a:rPr lang="en-US" altLang="zh-TW">
                <a:latin typeface="Arial" charset="0"/>
              </a:rPr>
              <a:pPr eaLnBrk="1" hangingPunct="1"/>
              <a:t>13</a:t>
            </a:fld>
            <a:endParaRPr lang="en-US" altLang="zh-TW">
              <a:latin typeface="Arial" charset="0"/>
            </a:endParaRPr>
          </a:p>
        </p:txBody>
      </p:sp>
      <p:sp>
        <p:nvSpPr>
          <p:cNvPr id="624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246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3743CBC6-C2B2-4E62-995C-0C5EA1176EA5}" type="slidenum">
              <a:rPr lang="en-US" altLang="zh-TW">
                <a:latin typeface="Arial" charset="0"/>
              </a:rPr>
              <a:pPr eaLnBrk="1" hangingPunct="1"/>
              <a:t>14</a:t>
            </a:fld>
            <a:endParaRPr lang="en-US" altLang="zh-TW">
              <a:latin typeface="Arial" charset="0"/>
            </a:endParaRPr>
          </a:p>
        </p:txBody>
      </p:sp>
      <p:sp>
        <p:nvSpPr>
          <p:cNvPr id="634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349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4C01CD90-CDDB-4423-ADFB-EC0B76FF76DA}" type="slidenum">
              <a:rPr lang="en-US" altLang="zh-TW">
                <a:latin typeface="Arial" charset="0"/>
              </a:rPr>
              <a:pPr eaLnBrk="1" hangingPunct="1"/>
              <a:t>15</a:t>
            </a:fld>
            <a:endParaRPr lang="en-US" altLang="zh-TW">
              <a:latin typeface="Arial" charset="0"/>
            </a:endParaRPr>
          </a:p>
        </p:txBody>
      </p:sp>
      <p:sp>
        <p:nvSpPr>
          <p:cNvPr id="645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45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0E5F57FE-5233-43C0-AC4A-BC4793BEF4F7}" type="slidenum">
              <a:rPr lang="en-US" altLang="zh-TW">
                <a:latin typeface="Arial" charset="0"/>
              </a:rPr>
              <a:pPr eaLnBrk="1" hangingPunct="1"/>
              <a:t>16</a:t>
            </a:fld>
            <a:endParaRPr lang="en-US" altLang="zh-TW">
              <a:latin typeface="Arial" charset="0"/>
            </a:endParaRPr>
          </a:p>
        </p:txBody>
      </p:sp>
      <p:sp>
        <p:nvSpPr>
          <p:cNvPr id="655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55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3771257C-BAE3-4741-B3B3-6956C2A3B30A}" type="slidenum">
              <a:rPr lang="en-US" altLang="zh-TW">
                <a:latin typeface="Arial" charset="0"/>
              </a:rPr>
              <a:pPr eaLnBrk="1" hangingPunct="1"/>
              <a:t>17</a:t>
            </a:fld>
            <a:endParaRPr lang="en-US" altLang="zh-TW">
              <a:latin typeface="Arial" charset="0"/>
            </a:endParaRPr>
          </a:p>
        </p:txBody>
      </p:sp>
      <p:sp>
        <p:nvSpPr>
          <p:cNvPr id="665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656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5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DB969EB6-28DC-452E-BE79-C2605F6076BD}" type="slidenum">
              <a:rPr lang="en-US" altLang="zh-TW">
                <a:latin typeface="Arial" charset="0"/>
              </a:rPr>
              <a:pPr eaLnBrk="1" hangingPunct="1"/>
              <a:t>20</a:t>
            </a:fld>
            <a:endParaRPr lang="en-US" altLang="zh-TW">
              <a:latin typeface="Arial" charset="0"/>
            </a:endParaRPr>
          </a:p>
        </p:txBody>
      </p:sp>
      <p:sp>
        <p:nvSpPr>
          <p:cNvPr id="675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758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178CD0B9-375F-427C-8603-006FE81CDC13}" type="slidenum">
              <a:rPr lang="en-US" altLang="zh-TW">
                <a:latin typeface="Arial" charset="0"/>
              </a:rPr>
              <a:pPr eaLnBrk="1" hangingPunct="1"/>
              <a:t>1</a:t>
            </a:fld>
            <a:endParaRPr lang="en-US" altLang="zh-TW">
              <a:latin typeface="Arial" charset="0"/>
            </a:endParaRPr>
          </a:p>
        </p:txBody>
      </p:sp>
      <p:sp>
        <p:nvSpPr>
          <p:cNvPr id="501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01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61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40AFA7CE-18A3-40F0-B6E0-C9A13B09D7DA}" type="slidenum">
              <a:rPr lang="en-US" altLang="zh-TW">
                <a:latin typeface="Arial" charset="0"/>
              </a:rPr>
              <a:pPr eaLnBrk="1" hangingPunct="1"/>
              <a:t>21</a:t>
            </a:fld>
            <a:endParaRPr lang="en-US" altLang="zh-TW">
              <a:latin typeface="Arial" charset="0"/>
            </a:endParaRPr>
          </a:p>
        </p:txBody>
      </p:sp>
      <p:sp>
        <p:nvSpPr>
          <p:cNvPr id="6861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6861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04274D1F-974E-4862-BE1C-8653D1D5CE11}" type="slidenum">
              <a:rPr lang="en-US" altLang="zh-TW">
                <a:latin typeface="Arial" charset="0"/>
              </a:rPr>
              <a:pPr eaLnBrk="1" hangingPunct="1"/>
              <a:t>22</a:t>
            </a:fld>
            <a:endParaRPr lang="en-US" altLang="zh-TW">
              <a:latin typeface="Arial" charset="0"/>
            </a:endParaRPr>
          </a:p>
        </p:txBody>
      </p:sp>
      <p:sp>
        <p:nvSpPr>
          <p:cNvPr id="798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98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8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B1209943-98D7-41CB-B6D6-8099C83A2B01}" type="slidenum">
              <a:rPr lang="en-US" altLang="zh-TW">
                <a:latin typeface="Arial" charset="0"/>
              </a:rPr>
              <a:pPr eaLnBrk="1" hangingPunct="1"/>
              <a:t>23</a:t>
            </a:fld>
            <a:endParaRPr lang="en-US" altLang="zh-TW">
              <a:latin typeface="Arial" charset="0"/>
            </a:endParaRPr>
          </a:p>
        </p:txBody>
      </p:sp>
      <p:sp>
        <p:nvSpPr>
          <p:cNvPr id="808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09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9B2EADB5-1C30-4056-ACD3-18043B28ED14}" type="slidenum">
              <a:rPr lang="en-US" altLang="zh-TW">
                <a:latin typeface="Arial" charset="0"/>
              </a:rPr>
              <a:pPr eaLnBrk="1" hangingPunct="1"/>
              <a:t>24</a:t>
            </a:fld>
            <a:endParaRPr lang="en-US" altLang="zh-TW">
              <a:latin typeface="Arial" charset="0"/>
            </a:endParaRPr>
          </a:p>
        </p:txBody>
      </p:sp>
      <p:sp>
        <p:nvSpPr>
          <p:cNvPr id="849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8499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170187DE-69AD-49A3-A566-8259E751D258}" type="slidenum">
              <a:rPr lang="en-US" altLang="zh-TW">
                <a:latin typeface="Arial" charset="0"/>
              </a:rPr>
              <a:pPr eaLnBrk="1" hangingPunct="1"/>
              <a:t>25</a:t>
            </a:fld>
            <a:endParaRPr lang="en-US" altLang="zh-TW">
              <a:latin typeface="Arial" charset="0"/>
            </a:endParaRPr>
          </a:p>
        </p:txBody>
      </p:sp>
      <p:sp>
        <p:nvSpPr>
          <p:cNvPr id="901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011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15145B19-065A-4B02-B6C0-7D41912344A3}" type="slidenum">
              <a:rPr lang="en-US" altLang="zh-TW">
                <a:latin typeface="Arial" charset="0"/>
              </a:rPr>
              <a:pPr eaLnBrk="1" hangingPunct="1"/>
              <a:t>26</a:t>
            </a:fld>
            <a:endParaRPr lang="en-US" altLang="zh-TW">
              <a:latin typeface="Arial" charset="0"/>
            </a:endParaRPr>
          </a:p>
        </p:txBody>
      </p:sp>
      <p:sp>
        <p:nvSpPr>
          <p:cNvPr id="911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114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072BB8BC-D337-4460-BC6D-E181C9D6FD32}" type="slidenum">
              <a:rPr lang="en-US" altLang="zh-TW">
                <a:latin typeface="Arial" charset="0"/>
              </a:rPr>
              <a:pPr eaLnBrk="1" hangingPunct="1"/>
              <a:t>2</a:t>
            </a:fld>
            <a:endParaRPr lang="en-US" altLang="zh-TW">
              <a:latin typeface="Arial" charset="0"/>
            </a:endParaRPr>
          </a:p>
        </p:txBody>
      </p:sp>
      <p:sp>
        <p:nvSpPr>
          <p:cNvPr id="5120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120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E6E18971-1B3C-44BD-A00C-406B35582745}" type="slidenum">
              <a:rPr lang="en-US" altLang="zh-TW">
                <a:latin typeface="Arial" charset="0"/>
              </a:rPr>
              <a:pPr eaLnBrk="1" hangingPunct="1"/>
              <a:t>3</a:t>
            </a:fld>
            <a:endParaRPr lang="en-US" altLang="zh-TW">
              <a:latin typeface="Arial" charset="0"/>
            </a:endParaRPr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CE3F0F5B-59E5-432E-B9A5-962A049C37F2}" type="slidenum">
              <a:rPr lang="en-US" altLang="zh-TW">
                <a:latin typeface="Arial" charset="0"/>
              </a:rPr>
              <a:pPr eaLnBrk="1" hangingPunct="1"/>
              <a:t>4</a:t>
            </a:fld>
            <a:endParaRPr lang="en-US" altLang="zh-TW">
              <a:latin typeface="Arial" charset="0"/>
            </a:endParaRPr>
          </a:p>
        </p:txBody>
      </p:sp>
      <p:sp>
        <p:nvSpPr>
          <p:cNvPr id="5325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3252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5E78E8DF-7012-41C3-87E2-A6C1CB03570B}" type="slidenum">
              <a:rPr lang="en-US" altLang="zh-TW">
                <a:latin typeface="Arial" charset="0"/>
              </a:rPr>
              <a:pPr eaLnBrk="1" hangingPunct="1"/>
              <a:t>5</a:t>
            </a:fld>
            <a:endParaRPr lang="en-US" altLang="zh-TW">
              <a:latin typeface="Arial" charset="0"/>
            </a:endParaRPr>
          </a:p>
        </p:txBody>
      </p:sp>
      <p:sp>
        <p:nvSpPr>
          <p:cNvPr id="5427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427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847B5D0A-B1C0-4C8C-92F2-2C53B02985C2}" type="slidenum">
              <a:rPr lang="en-US" altLang="zh-TW">
                <a:latin typeface="Arial" charset="0"/>
              </a:rPr>
              <a:pPr eaLnBrk="1" hangingPunct="1"/>
              <a:t>6</a:t>
            </a:fld>
            <a:endParaRPr lang="en-US" altLang="zh-TW">
              <a:latin typeface="Arial" charset="0"/>
            </a:endParaRPr>
          </a:p>
        </p:txBody>
      </p:sp>
      <p:sp>
        <p:nvSpPr>
          <p:cNvPr id="552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530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3D3D7FF2-8DDE-4B68-8E53-82F04D2A6F6A}" type="slidenum">
              <a:rPr lang="en-US" altLang="zh-TW">
                <a:latin typeface="Arial" charset="0"/>
              </a:rPr>
              <a:pPr eaLnBrk="1" hangingPunct="1"/>
              <a:t>7</a:t>
            </a:fld>
            <a:endParaRPr lang="en-US" altLang="zh-TW">
              <a:latin typeface="Arial" charset="0"/>
            </a:endParaRPr>
          </a:p>
        </p:txBody>
      </p:sp>
      <p:sp>
        <p:nvSpPr>
          <p:cNvPr id="5632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632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defTabSz="931863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defTabSz="931863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7C45D157-F3EC-45B9-A652-09CB769664AE}" type="slidenum">
              <a:rPr lang="en-US" altLang="zh-TW">
                <a:latin typeface="Arial" charset="0"/>
              </a:rPr>
              <a:pPr eaLnBrk="1" hangingPunct="1"/>
              <a:t>8</a:t>
            </a:fld>
            <a:endParaRPr lang="en-US" altLang="zh-TW">
              <a:latin typeface="Arial" charset="0"/>
            </a:endParaRPr>
          </a:p>
        </p:txBody>
      </p:sp>
      <p:sp>
        <p:nvSpPr>
          <p:cNvPr id="573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5734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7"/>
          <p:cNvGrpSpPr>
            <a:grpSpLocks/>
          </p:cNvGrpSpPr>
          <p:nvPr/>
        </p:nvGrpSpPr>
        <p:grpSpPr bwMode="auto">
          <a:xfrm>
            <a:off x="228600" y="2889250"/>
            <a:ext cx="8610600" cy="201613"/>
            <a:chOff x="144" y="1680"/>
            <a:chExt cx="5424" cy="144"/>
          </a:xfrm>
        </p:grpSpPr>
        <p:sp>
          <p:nvSpPr>
            <p:cNvPr id="5" name="Rectangle 8"/>
            <p:cNvSpPr>
              <a:spLocks noChangeArrowheads="1"/>
            </p:cNvSpPr>
            <p:nvPr userDrawn="1"/>
          </p:nvSpPr>
          <p:spPr bwMode="auto">
            <a:xfrm>
              <a:off x="144" y="1680"/>
              <a:ext cx="1808" cy="144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6" name="Rectangle 9"/>
            <p:cNvSpPr>
              <a:spLocks noChangeArrowheads="1"/>
            </p:cNvSpPr>
            <p:nvPr userDrawn="1"/>
          </p:nvSpPr>
          <p:spPr bwMode="auto">
            <a:xfrm>
              <a:off x="1952" y="1680"/>
              <a:ext cx="1808" cy="14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7" name="Rectangle 10"/>
            <p:cNvSpPr>
              <a:spLocks noChangeArrowheads="1"/>
            </p:cNvSpPr>
            <p:nvPr userDrawn="1"/>
          </p:nvSpPr>
          <p:spPr bwMode="auto">
            <a:xfrm>
              <a:off x="3760" y="1680"/>
              <a:ext cx="1808" cy="144"/>
            </a:xfrm>
            <a:prstGeom prst="rect">
              <a:avLst/>
            </a:prstGeom>
            <a:solidFill>
              <a:schemeClr val="tx2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119091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685800"/>
            <a:ext cx="7772400" cy="2127250"/>
          </a:xfrm>
        </p:spPr>
        <p:txBody>
          <a:bodyPr/>
          <a:lstStyle>
            <a:lvl1pPr>
              <a:defRPr sz="4300"/>
            </a:lvl1pPr>
          </a:lstStyle>
          <a:p>
            <a:pPr lvl="0"/>
            <a:r>
              <a:rPr lang="zh-TW" altLang="en-US" noProof="0" smtClean="0"/>
              <a:t>按一下以編輯母片標題樣式</a:t>
            </a:r>
          </a:p>
        </p:txBody>
      </p:sp>
      <p:sp>
        <p:nvSpPr>
          <p:cNvPr id="119091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71600" y="3270250"/>
            <a:ext cx="6400800" cy="22098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2600"/>
            </a:lvl1pPr>
          </a:lstStyle>
          <a:p>
            <a:pPr lvl="0"/>
            <a:r>
              <a:rPr lang="zh-TW" altLang="en-US" noProof="0" smtClean="0"/>
              <a:t>按一下以編輯母片副標題樣式</a:t>
            </a:r>
          </a:p>
        </p:txBody>
      </p:sp>
      <p:sp>
        <p:nvSpPr>
          <p:cNvPr id="8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0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B5333FC0-AA40-4397-9824-8B24A8C5EC4D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231103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8691164-8AFA-4D0E-8716-566E8E1AEC7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0521757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A550D8D-5293-4E65-8186-4E13A78A2AA7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5147968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標題，文字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FA828B3-D838-4B82-8DE2-30C3B58A9E4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60002353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TwoObj" preserve="1">
  <p:cSld name="標題，文字及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DAB941-82BC-4DB1-B778-843A969BD031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166709440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標題及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表格版面配置區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pPr lvl="0"/>
            <a:endParaRPr lang="zh-TW" alt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ACBC6C1-3929-4CC2-AF02-4DA5606CA94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124371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標題，四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 sz="quarter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4038600" cy="21891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9163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內容版面配置區 4"/>
          <p:cNvSpPr>
            <a:spLocks noGrp="1"/>
          </p:cNvSpPr>
          <p:nvPr>
            <p:ph sz="quarter" idx="3"/>
          </p:nvPr>
        </p:nvSpPr>
        <p:spPr>
          <a:xfrm>
            <a:off x="457200" y="3941763"/>
            <a:ext cx="4038600" cy="218916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8200" y="3941763"/>
            <a:ext cx="4038600" cy="2189162"/>
          </a:xfrm>
        </p:spPr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1C798D-E326-4669-81C2-9713F07A93B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143011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113AEB93-A92C-4F4A-8BE7-9D4CB2321340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663371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60C5631-1EEC-4032-8325-58F229E7A56C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4903202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80386EF-E273-443D-80C2-C68A8B37666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4209201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D88BEB4-4862-4B42-BE24-4ECBFCF81514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3700206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BD4703F-1212-41D5-B47E-37D138C0EC06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2846850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BFF4A0B-E8BA-4602-A71D-260B88F091F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7846267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  <a:endParaRPr lang="zh-TW" alt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D474799-4F62-4D80-844F-E69A34A9D24E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376742413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zh-TW" altLang="en-US" smtClean="0"/>
              <a:t>按一下以編輯母片標題樣式</a:t>
            </a:r>
            <a:endParaRPr lang="zh-TW" alt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TW" altLang="en-US" noProof="0" smtClean="0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TW" altLang="en-US" smtClean="0"/>
              <a:t>按一下以編輯母片文字樣式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5AE2AE6C-71A0-454F-9D09-601D7AEB5905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</p:spTree>
    <p:extLst>
      <p:ext uri="{BB962C8B-B14F-4D97-AF65-F5344CB8AC3E}">
        <p14:creationId xmlns:p14="http://schemas.microsoft.com/office/powerpoint/2010/main" val="20744876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9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TW" smtClean="0"/>
              <a:t>  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TW" altLang="en-US" smtClean="0"/>
              <a:t>按一下以編輯母片</a:t>
            </a:r>
          </a:p>
          <a:p>
            <a:pPr lvl="1"/>
            <a:r>
              <a:rPr lang="zh-TW" altLang="en-US" smtClean="0"/>
              <a:t>第二層</a:t>
            </a:r>
          </a:p>
          <a:p>
            <a:pPr lvl="2"/>
            <a:r>
              <a:rPr lang="zh-TW" altLang="en-US" smtClean="0"/>
              <a:t>第三層</a:t>
            </a:r>
          </a:p>
          <a:p>
            <a:pPr lvl="3"/>
            <a:r>
              <a:rPr lang="zh-TW" altLang="en-US" smtClean="0"/>
              <a:t>第四層</a:t>
            </a:r>
          </a:p>
          <a:p>
            <a:pPr lvl="4"/>
            <a:r>
              <a:rPr lang="zh-TW" altLang="en-US" smtClean="0"/>
              <a:t>第五層</a:t>
            </a:r>
          </a:p>
        </p:txBody>
      </p:sp>
      <p:sp>
        <p:nvSpPr>
          <p:cNvPr id="118989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kumimoji="0" sz="10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8989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kumimoji="0" sz="1000" smtClean="0"/>
            </a:lvl1pPr>
          </a:lstStyle>
          <a:p>
            <a:pPr>
              <a:defRPr/>
            </a:pPr>
            <a:endParaRPr lang="en-US" altLang="zh-TW"/>
          </a:p>
        </p:txBody>
      </p:sp>
      <p:sp>
        <p:nvSpPr>
          <p:cNvPr id="118989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kumimoji="0" sz="1000" smtClean="0"/>
            </a:lvl1pPr>
          </a:lstStyle>
          <a:p>
            <a:pPr>
              <a:defRPr/>
            </a:pPr>
            <a:fld id="{43DA7681-CE0C-47BA-9DD3-4BC41C557B4B}" type="slidenum">
              <a:rPr lang="en-US" altLang="zh-TW"/>
              <a:pPr>
                <a:defRPr/>
              </a:pPr>
              <a:t>‹#›</a:t>
            </a:fld>
            <a:endParaRPr lang="en-US" altLang="zh-TW"/>
          </a:p>
        </p:txBody>
      </p:sp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228600" cy="2286000"/>
          </a:xfrm>
          <a:prstGeom prst="rect">
            <a:avLst/>
          </a:prstGeom>
          <a:solidFill>
            <a:schemeClr val="bg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zh-TW" altLang="zh-TW" sz="2400">
              <a:latin typeface="Times New Roman" pitchFamily="18" charset="0"/>
            </a:endParaRPr>
          </a:p>
        </p:txBody>
      </p:sp>
      <p:sp>
        <p:nvSpPr>
          <p:cNvPr id="1032" name="Line 8"/>
          <p:cNvSpPr>
            <a:spLocks noChangeShapeType="1"/>
          </p:cNvSpPr>
          <p:nvPr/>
        </p:nvSpPr>
        <p:spPr bwMode="auto">
          <a:xfrm>
            <a:off x="457200" y="1447800"/>
            <a:ext cx="8077200" cy="0"/>
          </a:xfrm>
          <a:prstGeom prst="line">
            <a:avLst/>
          </a:prstGeom>
          <a:noFill/>
          <a:ln w="19050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TW" altLang="en-US"/>
          </a:p>
        </p:txBody>
      </p:sp>
      <p:sp>
        <p:nvSpPr>
          <p:cNvPr id="1033" name="Rectangle 9"/>
          <p:cNvSpPr>
            <a:spLocks noChangeArrowheads="1"/>
          </p:cNvSpPr>
          <p:nvPr/>
        </p:nvSpPr>
        <p:spPr bwMode="auto">
          <a:xfrm>
            <a:off x="0" y="2286000"/>
            <a:ext cx="228600" cy="2286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zh-TW" altLang="zh-TW" sz="2400">
              <a:latin typeface="Times New Roman" pitchFamily="18" charset="0"/>
            </a:endParaRPr>
          </a:p>
        </p:txBody>
      </p:sp>
      <p:sp>
        <p:nvSpPr>
          <p:cNvPr id="1034" name="Rectangle 10"/>
          <p:cNvSpPr>
            <a:spLocks noChangeArrowheads="1"/>
          </p:cNvSpPr>
          <p:nvPr/>
        </p:nvSpPr>
        <p:spPr bwMode="auto">
          <a:xfrm>
            <a:off x="0" y="4572000"/>
            <a:ext cx="228600" cy="2286000"/>
          </a:xfrm>
          <a:prstGeom prst="rect">
            <a:avLst/>
          </a:prstGeom>
          <a:solidFill>
            <a:schemeClr val="tx2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endParaRPr kumimoji="0" lang="zh-TW" altLang="zh-TW" sz="2400">
              <a:latin typeface="Times New Roman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  <p:sldLayoutId id="2147483720" r:id="rId12"/>
    <p:sldLayoutId id="2147483721" r:id="rId13"/>
    <p:sldLayoutId id="2147483722" r:id="rId14"/>
    <p:sldLayoutId id="2147483723" r:id="rId15"/>
  </p:sldLayoutIdLst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kumimoji="1" sz="3200" b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5pPr>
      <a:lvl6pPr marL="457200" algn="ctr" rtl="0" fontAlgn="base">
        <a:spcBef>
          <a:spcPct val="0"/>
        </a:spcBef>
        <a:spcAft>
          <a:spcPct val="0"/>
        </a:spcAft>
        <a:defRPr kumimoji="1" sz="3200" b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6pPr>
      <a:lvl7pPr marL="914400" algn="ctr" rtl="0" fontAlgn="base">
        <a:spcBef>
          <a:spcPct val="0"/>
        </a:spcBef>
        <a:spcAft>
          <a:spcPct val="0"/>
        </a:spcAft>
        <a:defRPr kumimoji="1" sz="3200" b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7pPr>
      <a:lvl8pPr marL="1371600" algn="ctr" rtl="0" fontAlgn="base">
        <a:spcBef>
          <a:spcPct val="0"/>
        </a:spcBef>
        <a:spcAft>
          <a:spcPct val="0"/>
        </a:spcAft>
        <a:defRPr kumimoji="1" sz="3200" b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8pPr>
      <a:lvl9pPr marL="1828800" algn="ctr" rtl="0" fontAlgn="base">
        <a:spcBef>
          <a:spcPct val="0"/>
        </a:spcBef>
        <a:spcAft>
          <a:spcPct val="0"/>
        </a:spcAft>
        <a:defRPr kumimoji="1" sz="3200" b="1">
          <a:solidFill>
            <a:srgbClr val="0033CC"/>
          </a:solidFill>
          <a:effectLst>
            <a:outerShdw blurRad="38100" dist="38100" dir="2700000" algn="tl">
              <a:srgbClr val="C0C0C0"/>
            </a:outerShdw>
          </a:effectLst>
          <a:latin typeface="Arial" charset="0"/>
          <a:ea typeface="標楷體" pitchFamily="65" charset="-12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SzPct val="75000"/>
        <a:buFont typeface="Wingdings" pitchFamily="2" charset="2"/>
        <a:buChar char="p"/>
        <a:defRPr kumimoji="1" sz="24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75000"/>
        <a:buFont typeface="Wingdings" pitchFamily="2" charset="2"/>
        <a:buChar char="n"/>
        <a:defRPr kumimoji="1" sz="20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SzPct val="65000"/>
        <a:buFont typeface="Wingdings" pitchFamily="2" charset="2"/>
        <a:buChar char="p"/>
        <a:defRPr kumimoji="1" sz="2000">
          <a:solidFill>
            <a:schemeClr val="tx1"/>
          </a:solidFill>
          <a:latin typeface="Verdana" pitchFamily="34" charset="0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bg2"/>
        </a:buClr>
        <a:buFont typeface="Wingdings" pitchFamily="2" charset="2"/>
        <a:buChar char="§"/>
        <a:defRPr kumimoji="1">
          <a:solidFill>
            <a:schemeClr val="tx1"/>
          </a:solidFill>
          <a:latin typeface="Verdana" pitchFamily="34" charset="0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kumimoji="1">
          <a:solidFill>
            <a:schemeClr val="tx1"/>
          </a:solidFill>
          <a:latin typeface="Verdana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kumimoji="1">
          <a:solidFill>
            <a:schemeClr val="tx1"/>
          </a:solidFill>
          <a:latin typeface="Verdana" pitchFamily="34" charset="0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kumimoji="1">
          <a:solidFill>
            <a:schemeClr val="tx1"/>
          </a:solidFill>
          <a:latin typeface="Verdana" pitchFamily="34" charset="0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kumimoji="1">
          <a:solidFill>
            <a:schemeClr val="tx1"/>
          </a:solidFill>
          <a:latin typeface="Verdana" pitchFamily="34" charset="0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SzPct val="80000"/>
        <a:buFont typeface="Wingdings" pitchFamily="2" charset="2"/>
        <a:buChar char="§"/>
        <a:defRPr kumimoji="1">
          <a:solidFill>
            <a:schemeClr val="tx1"/>
          </a:solidFill>
          <a:latin typeface="Verdana" pitchFamily="34" charset="0"/>
          <a:ea typeface="+mn-ea"/>
        </a:defRPr>
      </a:lvl9pPr>
    </p:bodyStyle>
    <p:otherStyle>
      <a:defPPr>
        <a:defRPr lang="zh-TW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7.vml"/><Relationship Id="rId5" Type="http://schemas.openxmlformats.org/officeDocument/2006/relationships/image" Target="../media/image9.emf"/><Relationship Id="rId4" Type="http://schemas.openxmlformats.org/officeDocument/2006/relationships/oleObject" Target="../embeddings/oleObject9.bin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8.v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10.bin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9.vml"/><Relationship Id="rId5" Type="http://schemas.openxmlformats.org/officeDocument/2006/relationships/image" Target="../media/image12.wmf"/><Relationship Id="rId4" Type="http://schemas.openxmlformats.org/officeDocument/2006/relationships/oleObject" Target="../embeddings/oleObject11.bin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0.vml"/><Relationship Id="rId5" Type="http://schemas.openxmlformats.org/officeDocument/2006/relationships/image" Target="../media/image13.emf"/><Relationship Id="rId4" Type="http://schemas.openxmlformats.org/officeDocument/2006/relationships/oleObject" Target="../embeddings/oleObject12.bin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1.wmf"/><Relationship Id="rId4" Type="http://schemas.openxmlformats.org/officeDocument/2006/relationships/oleObject" Target="../embeddings/oleObject1.bin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1.vml"/><Relationship Id="rId6" Type="http://schemas.openxmlformats.org/officeDocument/2006/relationships/image" Target="../media/image16.wmf"/><Relationship Id="rId5" Type="http://schemas.openxmlformats.org/officeDocument/2006/relationships/image" Target="../media/image15.emf"/><Relationship Id="rId4" Type="http://schemas.openxmlformats.org/officeDocument/2006/relationships/oleObject" Target="../embeddings/oleObject13.bin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2.vml"/><Relationship Id="rId6" Type="http://schemas.openxmlformats.org/officeDocument/2006/relationships/image" Target="../media/image18.png"/><Relationship Id="rId5" Type="http://schemas.openxmlformats.org/officeDocument/2006/relationships/oleObject" Target="../embeddings/oleObject14.bin"/><Relationship Id="rId4" Type="http://schemas.openxmlformats.org/officeDocument/2006/relationships/image" Target="../media/image14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3.vml"/><Relationship Id="rId5" Type="http://schemas.openxmlformats.org/officeDocument/2006/relationships/image" Target="../media/image19.png"/><Relationship Id="rId4" Type="http://schemas.openxmlformats.org/officeDocument/2006/relationships/oleObject" Target="../embeddings/oleObject15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5" Type="http://schemas.openxmlformats.org/officeDocument/2006/relationships/image" Target="../media/image2.emf"/><Relationship Id="rId4" Type="http://schemas.openxmlformats.org/officeDocument/2006/relationships/oleObject" Target="../embeddings/oleObject2.bin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3.vml"/><Relationship Id="rId5" Type="http://schemas.openxmlformats.org/officeDocument/2006/relationships/image" Target="../media/image3.emf"/><Relationship Id="rId4" Type="http://schemas.openxmlformats.org/officeDocument/2006/relationships/oleObject" Target="../embeddings/oleObject3.bin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notesSlide" Target="../notesSlides/notesSlide5.xml"/><Relationship Id="rId7" Type="http://schemas.openxmlformats.org/officeDocument/2006/relationships/image" Target="../media/image5.emf"/><Relationship Id="rId2" Type="http://schemas.openxmlformats.org/officeDocument/2006/relationships/slideLayout" Target="../slideLayouts/slideLayout13.xml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5.bin"/><Relationship Id="rId5" Type="http://schemas.openxmlformats.org/officeDocument/2006/relationships/image" Target="../media/image4.emf"/><Relationship Id="rId4" Type="http://schemas.openxmlformats.org/officeDocument/2006/relationships/oleObject" Target="../embeddings/oleObject4.bin"/><Relationship Id="rId9" Type="http://schemas.openxmlformats.org/officeDocument/2006/relationships/image" Target="../media/image6.em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5" Type="http://schemas.openxmlformats.org/officeDocument/2006/relationships/image" Target="../media/image7.emf"/><Relationship Id="rId4" Type="http://schemas.openxmlformats.org/officeDocument/2006/relationships/oleObject" Target="../embeddings/oleObject7.bin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8.emf"/><Relationship Id="rId4" Type="http://schemas.openxmlformats.org/officeDocument/2006/relationships/oleObject" Target="../embeddings/oleObject8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6"/>
          <p:cNvSpPr>
            <a:spLocks noGrp="1" noChangeArrowheads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F393EF30-84BD-4553-BEB9-E436B6C28B01}" type="slidenum">
              <a:rPr kumimoji="0" lang="en-US" altLang="zh-TW"/>
              <a:pPr eaLnBrk="1" hangingPunct="1"/>
              <a:t>0</a:t>
            </a:fld>
            <a:endParaRPr kumimoji="0" lang="en-US" altLang="zh-TW"/>
          </a:p>
        </p:txBody>
      </p:sp>
      <p:sp>
        <p:nvSpPr>
          <p:cNvPr id="622617" name="Rectangle 25"/>
          <p:cNvSpPr>
            <a:spLocks noGrp="1" noChangeArrowheads="1"/>
          </p:cNvSpPr>
          <p:nvPr>
            <p:ph type="ctrTitle"/>
          </p:nvPr>
        </p:nvSpPr>
        <p:spPr>
          <a:xfrm>
            <a:off x="685800" y="2049463"/>
            <a:ext cx="7772400" cy="763587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zh-TW" sz="4000" b="0" smtClean="0"/>
              <a:t>Fractional factorial designs</a:t>
            </a:r>
          </a:p>
        </p:txBody>
      </p:sp>
      <p:sp>
        <p:nvSpPr>
          <p:cNvPr id="3076" name="Rectangle 26"/>
          <p:cNvSpPr>
            <a:spLocks noGrp="1" noChangeArrowheads="1"/>
          </p:cNvSpPr>
          <p:nvPr>
            <p:ph type="subTitle" idx="1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BFE0B076-E475-4A58-A9C1-A88EB8B83984}" type="slidenum">
              <a:rPr kumimoji="0" lang="en-US" altLang="zh-TW"/>
              <a:pPr eaLnBrk="1" hangingPunct="1"/>
              <a:t>9</a:t>
            </a:fld>
            <a:endParaRPr kumimoji="0" lang="en-US" altLang="zh-TW"/>
          </a:p>
        </p:txBody>
      </p:sp>
      <p:sp>
        <p:nvSpPr>
          <p:cNvPr id="1227813" name="Rectangle 3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Aliases and the Generators</a:t>
            </a:r>
          </a:p>
        </p:txBody>
      </p:sp>
      <p:graphicFrame>
        <p:nvGraphicFramePr>
          <p:cNvPr id="1227934" name="Group 158"/>
          <p:cNvGraphicFramePr>
            <a:graphicFrameLocks noGrp="1"/>
          </p:cNvGraphicFramePr>
          <p:nvPr>
            <p:ph idx="1"/>
          </p:nvPr>
        </p:nvGraphicFramePr>
        <p:xfrm>
          <a:off x="1314450" y="1878013"/>
          <a:ext cx="6583363" cy="4165600"/>
        </p:xfrm>
        <a:graphic>
          <a:graphicData uri="http://schemas.openxmlformats.org/drawingml/2006/table">
            <a:tbl>
              <a:tblPr/>
              <a:tblGrid>
                <a:gridCol w="1646238"/>
                <a:gridCol w="1646237"/>
                <a:gridCol w="1644650"/>
                <a:gridCol w="1646238"/>
              </a:tblGrid>
              <a:tr h="520700">
                <a:tc gridSpan="4"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ea typeface="標楷體" pitchFamily="65" charset="-120"/>
                        </a:rPr>
                        <a:t>   I</a:t>
                      </a:r>
                      <a:r>
                        <a:rPr kumimoji="1" lang="en-US" altLang="zh-TW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ea typeface="標楷體" pitchFamily="65" charset="-120"/>
                        </a:rPr>
                        <a:t>1</a:t>
                      </a:r>
                      <a:r>
                        <a:rPr kumimoji="1" lang="en-US" altLang="zh-TW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ea typeface="標楷體" pitchFamily="65" charset="-120"/>
                        </a:rPr>
                        <a:t>=ABD        I</a:t>
                      </a:r>
                      <a:r>
                        <a:rPr kumimoji="1" lang="en-US" altLang="zh-TW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ea typeface="標楷體" pitchFamily="65" charset="-120"/>
                        </a:rPr>
                        <a:t>=ACE      I</a:t>
                      </a:r>
                      <a:r>
                        <a:rPr kumimoji="1" lang="en-US" altLang="zh-TW" sz="2400" b="1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ea typeface="標楷體" pitchFamily="65" charset="-120"/>
                        </a:rPr>
                        <a:t>3</a:t>
                      </a:r>
                      <a:r>
                        <a:rPr kumimoji="1" lang="en-US" altLang="zh-TW" sz="24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C0C0C0"/>
                            </a:outerShdw>
                          </a:effectLst>
                          <a:latin typeface="Arial" charset="0"/>
                          <a:ea typeface="標楷體" pitchFamily="65" charset="-120"/>
                        </a:rPr>
                        <a:t>=ABDxACE=BCDE</a:t>
                      </a:r>
                    </a:p>
                  </a:txBody>
                  <a:tcPr horzOverflow="overflow">
                    <a:lnL cap="flat"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TW" altLang="en-US"/>
                    </a:p>
                  </a:txBody>
                  <a:tcPr/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ABCED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ABCE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CDE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D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ACED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ABCD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BDE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ABDE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AC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BCD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ACD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DE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2070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ABC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CD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BE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ADE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D58C5D05-6D26-4AFE-BD2D-0008C1ABB3AE}" type="slidenum">
              <a:rPr kumimoji="0" lang="en-US" altLang="zh-TW"/>
              <a:pPr eaLnBrk="1" hangingPunct="1"/>
              <a:t>10</a:t>
            </a:fld>
            <a:endParaRPr kumimoji="0" lang="en-US" altLang="zh-TW"/>
          </a:p>
        </p:txBody>
      </p:sp>
      <p:sp>
        <p:nvSpPr>
          <p:cNvPr id="12308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A         Fractional Factorial Experiment</a:t>
            </a:r>
          </a:p>
        </p:txBody>
      </p:sp>
      <p:sp>
        <p:nvSpPr>
          <p:cNvPr id="13316" name="Rectangle 11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graphicFrame>
        <p:nvGraphicFramePr>
          <p:cNvPr id="13317" name="Object 9"/>
          <p:cNvGraphicFramePr>
            <a:graphicFrameLocks noGrp="1" noChangeAspect="1"/>
          </p:cNvGraphicFramePr>
          <p:nvPr>
            <p:ph idx="4294967295"/>
          </p:nvPr>
        </p:nvGraphicFramePr>
        <p:xfrm>
          <a:off x="1344613" y="873125"/>
          <a:ext cx="7016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3325" name="方程式" r:id="rId4" imgW="266702" imgH="180855" progId="Equation.3">
                  <p:embed/>
                </p:oleObj>
              </mc:Choice>
              <mc:Fallback>
                <p:oleObj name="方程式" r:id="rId4" imgW="266702" imgH="180855" progId="Equation.3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4613" y="873125"/>
                        <a:ext cx="701675" cy="47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3318" name="Text Box 12"/>
          <p:cNvSpPr txBox="1">
            <a:spLocks noChangeArrowheads="1"/>
          </p:cNvSpPr>
          <p:nvPr/>
        </p:nvSpPr>
        <p:spPr bwMode="auto">
          <a:xfrm>
            <a:off x="1600200" y="1852613"/>
            <a:ext cx="64770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Cell      A       B       D      C       E        BC     ABC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(1)	 -        -         +       -        +         + 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	 +       -         -        -        -          +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 	 -        +        -        -        +         - 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       +       +        +        -       -           -  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c	 -        -         +       +       -          - 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ac	 +       -         -        +       +         -           -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bc	 -        +        -        +       -          +          -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abc	 +       +        +       +       +         +          +</a:t>
            </a:r>
          </a:p>
        </p:txBody>
      </p:sp>
      <p:sp>
        <p:nvSpPr>
          <p:cNvPr id="13319" name="Line 13"/>
          <p:cNvSpPr>
            <a:spLocks noChangeShapeType="1"/>
          </p:cNvSpPr>
          <p:nvPr/>
        </p:nvSpPr>
        <p:spPr bwMode="auto">
          <a:xfrm>
            <a:off x="1676400" y="2233613"/>
            <a:ext cx="58674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13320" name="Line 14"/>
          <p:cNvSpPr>
            <a:spLocks noChangeShapeType="1"/>
          </p:cNvSpPr>
          <p:nvPr/>
        </p:nvSpPr>
        <p:spPr bwMode="auto">
          <a:xfrm>
            <a:off x="2438400" y="1928813"/>
            <a:ext cx="0" cy="45720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13321" name="Line 15"/>
          <p:cNvSpPr>
            <a:spLocks noChangeShapeType="1"/>
          </p:cNvSpPr>
          <p:nvPr/>
        </p:nvSpPr>
        <p:spPr bwMode="auto">
          <a:xfrm>
            <a:off x="1905000" y="5129213"/>
            <a:ext cx="56388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13322" name="Text Box 16"/>
          <p:cNvSpPr txBox="1">
            <a:spLocks noChangeArrowheads="1"/>
          </p:cNvSpPr>
          <p:nvPr/>
        </p:nvSpPr>
        <p:spPr bwMode="auto">
          <a:xfrm>
            <a:off x="1600200" y="5129213"/>
            <a:ext cx="827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Alias</a:t>
            </a:r>
          </a:p>
        </p:txBody>
      </p:sp>
      <p:sp>
        <p:nvSpPr>
          <p:cNvPr id="13323" name="Text Box 17"/>
          <p:cNvSpPr txBox="1">
            <a:spLocks noChangeArrowheads="1"/>
          </p:cNvSpPr>
          <p:nvPr/>
        </p:nvSpPr>
        <p:spPr bwMode="auto">
          <a:xfrm>
            <a:off x="2362200" y="5205413"/>
            <a:ext cx="5410200" cy="1006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000">
                <a:latin typeface="Times New Roman" pitchFamily="18" charset="0"/>
              </a:rPr>
              <a:t> BD     AD      AB  ABCD  ABDE   ACD        CD</a:t>
            </a:r>
          </a:p>
          <a:p>
            <a:pPr eaLnBrk="1" hangingPunct="1"/>
            <a:r>
              <a:rPr lang="en-US" altLang="zh-TW" sz="2000">
                <a:latin typeface="Times New Roman" pitchFamily="18" charset="0"/>
              </a:rPr>
              <a:t> CE  ABCE  ACED   AE      AC       ABE        BE</a:t>
            </a:r>
          </a:p>
          <a:p>
            <a:pPr eaLnBrk="1" hangingPunct="1"/>
            <a:r>
              <a:rPr lang="en-US" altLang="zh-TW" sz="2000">
                <a:latin typeface="Times New Roman" pitchFamily="18" charset="0"/>
              </a:rPr>
              <a:t>ABCDE  CDE BCE  BDE   BCD      DE         ADE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07E4E33A-0793-4C01-AF98-68EA38187CF8}" type="slidenum">
              <a:rPr kumimoji="0" lang="en-US" altLang="zh-TW"/>
              <a:pPr eaLnBrk="1" hangingPunct="1"/>
              <a:t>11</a:t>
            </a:fld>
            <a:endParaRPr kumimoji="0" lang="en-US" altLang="zh-TW"/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Factors: A, B, C, D and E</a:t>
            </a:r>
          </a:p>
          <a:p>
            <a:pPr eaLnBrk="1" hangingPunct="1"/>
            <a:r>
              <a:rPr lang="en-US" altLang="zh-TW" smtClean="0"/>
              <a:t>Contrasts: 2</a:t>
            </a:r>
            <a:r>
              <a:rPr lang="en-US" altLang="zh-TW" baseline="30000" smtClean="0"/>
              <a:t>5</a:t>
            </a:r>
            <a:r>
              <a:rPr lang="en-US" altLang="zh-TW" smtClean="0"/>
              <a:t>-1=3</a:t>
            </a:r>
            <a:r>
              <a:rPr lang="en-US" altLang="zh-TW" baseline="30000" smtClean="0"/>
              <a:t>2</a:t>
            </a:r>
            <a:r>
              <a:rPr lang="en-US" altLang="zh-TW" smtClean="0"/>
              <a:t>-1=31 </a:t>
            </a:r>
          </a:p>
          <a:p>
            <a:pPr eaLnBrk="1" hangingPunct="1"/>
            <a:r>
              <a:rPr lang="en-US" altLang="zh-TW" smtClean="0"/>
              <a:t>2</a:t>
            </a:r>
            <a:r>
              <a:rPr lang="en-US" altLang="zh-TW" baseline="30000" smtClean="0"/>
              <a:t>5-2</a:t>
            </a:r>
            <a:r>
              <a:rPr lang="en-US" altLang="zh-TW" smtClean="0"/>
              <a:t>(same size as a 2</a:t>
            </a:r>
            <a:r>
              <a:rPr lang="en-US" altLang="zh-TW" baseline="30000" smtClean="0"/>
              <a:t>3</a:t>
            </a:r>
            <a:r>
              <a:rPr lang="en-US" altLang="zh-TW" smtClean="0"/>
              <a:t>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    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    Contrasts               7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    Aliases                 21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    Identities (lost)       3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--------------------------------------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    Total                    31</a:t>
            </a:r>
          </a:p>
        </p:txBody>
      </p:sp>
      <p:sp>
        <p:nvSpPr>
          <p:cNvPr id="124723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A         Fractional Factorial Experiment</a:t>
            </a:r>
          </a:p>
        </p:txBody>
      </p:sp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1344613" y="873125"/>
          <a:ext cx="701675" cy="4778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4343" name="方程式" r:id="rId4" imgW="266702" imgH="180855" progId="Equation.3">
                  <p:embed/>
                </p:oleObj>
              </mc:Choice>
              <mc:Fallback>
                <p:oleObj name="方程式" r:id="rId4" imgW="266702" imgH="18085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4613" y="873125"/>
                        <a:ext cx="701675" cy="47783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1CE0B60B-ACFD-487C-9CE9-FBC098EF6CD5}" type="slidenum">
              <a:rPr kumimoji="0" lang="en-US" altLang="zh-TW"/>
              <a:pPr eaLnBrk="1" hangingPunct="1"/>
              <a:t>12</a:t>
            </a:fld>
            <a:endParaRPr kumimoji="0" lang="en-US" altLang="zh-TW"/>
          </a:p>
        </p:txBody>
      </p:sp>
      <p:sp>
        <p:nvSpPr>
          <p:cNvPr id="1239147" name="Rectangle 10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Defining Relation and Generating Functions</a:t>
            </a:r>
          </a:p>
        </p:txBody>
      </p:sp>
      <p:sp>
        <p:nvSpPr>
          <p:cNvPr id="15364" name="Rectangle 108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2441575"/>
          </a:xfrm>
        </p:spPr>
        <p:txBody>
          <a:bodyPr/>
          <a:lstStyle/>
          <a:p>
            <a:pPr eaLnBrk="1" hangingPunct="1"/>
            <a:r>
              <a:rPr lang="en-US" altLang="zh-TW" smtClean="0"/>
              <a:t> 2</a:t>
            </a:r>
            <a:r>
              <a:rPr lang="en-US" altLang="zh-TW" baseline="30000" smtClean="0"/>
              <a:t>7-3</a:t>
            </a:r>
            <a:r>
              <a:rPr lang="en-US" altLang="zh-TW" smtClean="0"/>
              <a:t> Fractional Factorial (1/8 fraction)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    Principal Generators:   E = ABC,    F = BCD,  G = ABD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    Defining Relation: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                                     I = ABCE = BCDF = ABDG = ADEF</a:t>
            </a:r>
          </a:p>
          <a:p>
            <a:pPr eaLnBrk="1" hangingPunct="1">
              <a:buFont typeface="Wingdings" pitchFamily="2" charset="2"/>
              <a:buNone/>
            </a:pPr>
            <a:r>
              <a:rPr lang="en-US" altLang="zh-TW" smtClean="0"/>
              <a:t>                                       = CDEG = ACFG = BEFG</a:t>
            </a:r>
          </a:p>
          <a:p>
            <a:pPr eaLnBrk="1" hangingPunct="1">
              <a:buFont typeface="Wingdings" pitchFamily="2" charset="2"/>
              <a:buNone/>
            </a:pPr>
            <a:endParaRPr lang="en-US" altLang="zh-TW" smtClean="0"/>
          </a:p>
        </p:txBody>
      </p:sp>
      <p:pic>
        <p:nvPicPr>
          <p:cNvPr id="15365" name="Picture 109" descr="1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57" t="833" r="2034" b="1666"/>
          <a:stretch>
            <a:fillRect/>
          </a:stretch>
        </p:blipFill>
        <p:spPr bwMode="auto">
          <a:xfrm>
            <a:off x="1355725" y="3338513"/>
            <a:ext cx="6126163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B2758B15-2FD5-4A81-8520-B840947E803C}" type="slidenum">
              <a:rPr kumimoji="0" lang="en-US" altLang="zh-TW"/>
              <a:pPr eaLnBrk="1" hangingPunct="1"/>
              <a:t>13</a:t>
            </a:fld>
            <a:endParaRPr kumimoji="0" lang="en-US" altLang="zh-TW"/>
          </a:p>
        </p:txBody>
      </p:sp>
      <p:sp>
        <p:nvSpPr>
          <p:cNvPr id="12492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Defining Relation</a:t>
            </a:r>
          </a:p>
        </p:txBody>
      </p:sp>
      <p:sp>
        <p:nvSpPr>
          <p:cNvPr id="16388" name="Rectangle 3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zh-TW" sz="2000" smtClean="0"/>
              <a:t>A relationship used to show the confounded sets of factors in a fractional design</a:t>
            </a:r>
          </a:p>
          <a:p>
            <a:pPr eaLnBrk="1" hangingPunct="1"/>
            <a:endParaRPr lang="en-US" altLang="zh-TW" sz="2000" smtClean="0"/>
          </a:p>
          <a:p>
            <a:pPr eaLnBrk="1" hangingPunct="1"/>
            <a:r>
              <a:rPr lang="en-US" altLang="zh-TW" sz="2000" smtClean="0"/>
              <a:t>For example: I = ABCD</a:t>
            </a:r>
          </a:p>
          <a:p>
            <a:pPr eaLnBrk="1" hangingPunct="1"/>
            <a:endParaRPr lang="en-US" altLang="zh-TW" sz="2000" smtClean="0"/>
          </a:p>
        </p:txBody>
      </p:sp>
      <p:graphicFrame>
        <p:nvGraphicFramePr>
          <p:cNvPr id="1249464" name="Group 184"/>
          <p:cNvGraphicFramePr>
            <a:graphicFrameLocks noGrp="1"/>
          </p:cNvGraphicFramePr>
          <p:nvPr>
            <p:ph sz="half" idx="2"/>
          </p:nvPr>
        </p:nvGraphicFramePr>
        <p:xfrm>
          <a:off x="4692650" y="1582738"/>
          <a:ext cx="3225800" cy="5121280"/>
        </p:xfrm>
        <a:graphic>
          <a:graphicData uri="http://schemas.openxmlformats.org/drawingml/2006/table">
            <a:tbl>
              <a:tblPr/>
              <a:tblGrid>
                <a:gridCol w="1614488"/>
                <a:gridCol w="1611312"/>
              </a:tblGrid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Effect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Alias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BCD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ACD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ABD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D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ABC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CD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AC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BD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AD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AD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BD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AC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CD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ABC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D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ABD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ACD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BCD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2008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ABCD</a:t>
                      </a:r>
                    </a:p>
                  </a:txBody>
                  <a:tcPr marT="45726" marB="45726"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5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I</a:t>
                      </a:r>
                    </a:p>
                  </a:txBody>
                  <a:tcPr marT="45726" marB="45726"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21E9484B-5F94-4734-BA9B-E594FEBA2A6A}" type="slidenum">
              <a:rPr kumimoji="0" lang="en-US" altLang="zh-TW"/>
              <a:pPr eaLnBrk="1" hangingPunct="1"/>
              <a:t>14</a:t>
            </a:fld>
            <a:endParaRPr kumimoji="0" lang="en-US" altLang="zh-TW"/>
          </a:p>
        </p:txBody>
      </p:sp>
      <p:sp>
        <p:nvSpPr>
          <p:cNvPr id="193539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i="1" smtClean="0">
                <a:ea typeface="Arial Unicode MS" pitchFamily="34" charset="-120"/>
                <a:cs typeface="Arial Unicode MS" pitchFamily="34" charset="-120"/>
              </a:rPr>
              <a:t>Definition of Resolution</a:t>
            </a:r>
            <a:endParaRPr lang="en-US" altLang="zh-TW" i="1" smtClean="0">
              <a:latin typeface="Times New Roman" pitchFamily="18" charset="0"/>
              <a:ea typeface="Arial Unicode MS" pitchFamily="34" charset="-120"/>
              <a:cs typeface="Arial Unicode MS" pitchFamily="34" charset="-120"/>
            </a:endParaRPr>
          </a:p>
        </p:txBody>
      </p:sp>
      <p:sp>
        <p:nvSpPr>
          <p:cNvPr id="17412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501015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altLang="zh-TW" smtClean="0"/>
              <a:t>The length of the shortest word in the defining relation of a two-level design</a:t>
            </a:r>
          </a:p>
          <a:p>
            <a:pPr eaLnBrk="1" hangingPunct="1">
              <a:lnSpc>
                <a:spcPct val="90000"/>
              </a:lnSpc>
            </a:pPr>
            <a:endParaRPr lang="en-US" altLang="zh-TW" sz="1000" smtClean="0"/>
          </a:p>
          <a:p>
            <a:pPr eaLnBrk="1" hangingPunct="1">
              <a:lnSpc>
                <a:spcPct val="90000"/>
              </a:lnSpc>
            </a:pPr>
            <a:r>
              <a:rPr lang="en-US" altLang="zh-TW" b="1" smtClean="0"/>
              <a:t>Resolution V(R V) </a:t>
            </a:r>
            <a:r>
              <a:rPr lang="en-US" altLang="zh-TW" smtClean="0"/>
              <a:t>(unsaturated design) </a:t>
            </a:r>
            <a:endParaRPr lang="en-US" altLang="zh-TW" b="1" smtClean="0"/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p"/>
            </a:pPr>
            <a:r>
              <a:rPr lang="en-US" altLang="zh-TW" sz="1800" smtClean="0"/>
              <a:t>Unconfounded main effects and 2-way Interactions 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p"/>
            </a:pPr>
            <a:r>
              <a:rPr lang="en-US" altLang="zh-TW" sz="1800" smtClean="0"/>
              <a:t>For example: 2</a:t>
            </a:r>
            <a:r>
              <a:rPr lang="en-US" altLang="zh-TW" sz="1800" baseline="30000" smtClean="0"/>
              <a:t>5-1</a:t>
            </a:r>
            <a:r>
              <a:rPr lang="en-US" altLang="zh-TW" sz="1800" smtClean="0"/>
              <a:t>,I=ABCDE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p"/>
            </a:pPr>
            <a:r>
              <a:rPr lang="en-US" altLang="zh-TW" b="1" smtClean="0"/>
              <a:t>Resolution IV (R IV) </a:t>
            </a:r>
            <a:r>
              <a:rPr lang="en-US" altLang="zh-TW" smtClean="0"/>
              <a:t>(unsaturated design)</a:t>
            </a:r>
            <a:endParaRPr lang="en-US" altLang="zh-TW" b="1" smtClean="0"/>
          </a:p>
          <a:p>
            <a:pPr lvl="1" algn="just"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z="1800" smtClean="0"/>
              <a:t>Unconfounded main effects, but 2-way interactions are confounded with other 2-way interactions</a:t>
            </a:r>
          </a:p>
          <a:p>
            <a:pPr lvl="1" eaLnBrk="1" hangingPunct="1">
              <a:lnSpc>
                <a:spcPct val="90000"/>
              </a:lnSpc>
              <a:buFont typeface="Wingdings" pitchFamily="2" charset="2"/>
              <a:buChar char="p"/>
            </a:pPr>
            <a:r>
              <a:rPr lang="en-US" altLang="zh-TW" sz="1800" smtClean="0"/>
              <a:t>For example: 2</a:t>
            </a:r>
            <a:r>
              <a:rPr lang="en-US" altLang="zh-TW" sz="1800" baseline="30000" smtClean="0"/>
              <a:t>4-1</a:t>
            </a:r>
            <a:r>
              <a:rPr lang="en-US" altLang="zh-TW" sz="1800" smtClean="0"/>
              <a:t>,I=ABCD</a:t>
            </a:r>
            <a:endParaRPr lang="en-US" altLang="zh-TW" sz="1800" b="1" smtClean="0"/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None/>
            </a:pPr>
            <a:r>
              <a:rPr lang="en-US" altLang="zh-TW" b="1" smtClean="0"/>
              <a:t>    Resolution III (R III) </a:t>
            </a:r>
            <a:r>
              <a:rPr lang="en-US" altLang="zh-TW" smtClean="0"/>
              <a:t>(Saturated design)</a:t>
            </a:r>
            <a:endParaRPr lang="en-US" altLang="zh-TW" b="1" smtClean="0"/>
          </a:p>
          <a:p>
            <a:pPr lvl="1"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z="1800" smtClean="0"/>
              <a:t>Main effects are confounded with 2-way interactions</a:t>
            </a:r>
          </a:p>
          <a:p>
            <a:pPr lvl="1"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z="1800" smtClean="0"/>
              <a:t>For example: </a:t>
            </a:r>
            <a:r>
              <a:rPr lang="en-US" altLang="zh-TW" sz="1800" smtClean="0">
                <a:latin typeface="Times New Roman" pitchFamily="18" charset="0"/>
              </a:rPr>
              <a:t>2</a:t>
            </a:r>
            <a:r>
              <a:rPr lang="en-US" altLang="zh-TW" sz="1800" baseline="30000" smtClean="0">
                <a:latin typeface="Times New Roman" pitchFamily="18" charset="0"/>
              </a:rPr>
              <a:t>3-1</a:t>
            </a:r>
            <a:r>
              <a:rPr lang="en-US" altLang="zh-TW" sz="1800" smtClean="0">
                <a:latin typeface="Times New Roman" pitchFamily="18" charset="0"/>
              </a:rPr>
              <a:t>,I=ABC</a:t>
            </a:r>
            <a:endParaRPr lang="en-US" altLang="zh-TW" sz="1800" smtClean="0"/>
          </a:p>
          <a:p>
            <a:pPr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None/>
            </a:pPr>
            <a:r>
              <a:rPr lang="en-US" altLang="zh-TW" b="1" smtClean="0"/>
              <a:t>    Resolution II (R II) </a:t>
            </a:r>
            <a:r>
              <a:rPr lang="en-US" altLang="zh-TW" smtClean="0"/>
              <a:t>(Supersaturated design) </a:t>
            </a:r>
          </a:p>
          <a:p>
            <a:pPr lvl="1"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z="1800" smtClean="0"/>
              <a:t>Main effects are confounded with other main effects</a:t>
            </a:r>
          </a:p>
          <a:p>
            <a:pPr lvl="1"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z="1800" smtClean="0"/>
              <a:t>For example: 2</a:t>
            </a:r>
            <a:r>
              <a:rPr lang="en-US" altLang="zh-TW" sz="1800" baseline="30000" smtClean="0"/>
              <a:t>2</a:t>
            </a:r>
            <a:r>
              <a:rPr lang="en-US" altLang="zh-TW" sz="1800" smtClean="0"/>
              <a:t>-1,I=AB</a:t>
            </a:r>
          </a:p>
          <a:p>
            <a:pPr lvl="1" eaLnBrk="1" hangingPunct="1">
              <a:lnSpc>
                <a:spcPct val="90000"/>
              </a:lnSpc>
              <a:buClr>
                <a:srgbClr val="FF3300"/>
              </a:buClr>
              <a:buFont typeface="Wingdings" pitchFamily="2" charset="2"/>
              <a:buChar char="¨"/>
            </a:pPr>
            <a:endParaRPr lang="en-US" altLang="zh-TW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08FC0646-192E-4265-B053-1449674DF234}" type="slidenum">
              <a:rPr kumimoji="0" lang="en-US" altLang="zh-TW"/>
              <a:pPr eaLnBrk="1" hangingPunct="1"/>
              <a:t>15</a:t>
            </a:fld>
            <a:endParaRPr kumimoji="0" lang="en-US" altLang="zh-TW"/>
          </a:p>
        </p:txBody>
      </p:sp>
      <p:sp>
        <p:nvSpPr>
          <p:cNvPr id="12533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Minimum Confounding</a:t>
            </a:r>
          </a:p>
        </p:txBody>
      </p:sp>
      <p:sp>
        <p:nvSpPr>
          <p:cNvPr id="18436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Only the 4 factor interaction is lost. Main effects and two factor Interactions can be separated by running another experiment</a:t>
            </a:r>
          </a:p>
        </p:txBody>
      </p:sp>
      <p:sp>
        <p:nvSpPr>
          <p:cNvPr id="18437" name="Text Box 5"/>
          <p:cNvSpPr txBox="1">
            <a:spLocks noChangeArrowheads="1"/>
          </p:cNvSpPr>
          <p:nvPr/>
        </p:nvSpPr>
        <p:spPr bwMode="auto">
          <a:xfrm>
            <a:off x="1219200" y="2724150"/>
            <a:ext cx="64770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Cell      A     B      AB     C     AC       BC       D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(1)	 -      -         +       -        +         + 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	 +     -         -        -        -          +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 	 -      +        -        -        +         - 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       +     +        +        -       -           -  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c	 -      -         +       +       -          - 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ac	 +     -         -        +       +         -           -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bc	 -      +        -        +       -          +          -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abc	 +     +        +       +       +         +          +</a:t>
            </a:r>
          </a:p>
        </p:txBody>
      </p:sp>
      <p:sp>
        <p:nvSpPr>
          <p:cNvPr id="18438" name="Line 6"/>
          <p:cNvSpPr>
            <a:spLocks noChangeShapeType="1"/>
          </p:cNvSpPr>
          <p:nvPr/>
        </p:nvSpPr>
        <p:spPr bwMode="auto">
          <a:xfrm>
            <a:off x="1295400" y="3176588"/>
            <a:ext cx="6096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18439" name="Line 7"/>
          <p:cNvSpPr>
            <a:spLocks noChangeShapeType="1"/>
          </p:cNvSpPr>
          <p:nvPr/>
        </p:nvSpPr>
        <p:spPr bwMode="auto">
          <a:xfrm>
            <a:off x="1981200" y="2786063"/>
            <a:ext cx="0" cy="37338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18440" name="Line 8"/>
          <p:cNvSpPr>
            <a:spLocks noChangeShapeType="1"/>
          </p:cNvSpPr>
          <p:nvPr/>
        </p:nvSpPr>
        <p:spPr bwMode="auto">
          <a:xfrm>
            <a:off x="1362075" y="6076950"/>
            <a:ext cx="60198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18441" name="Text Box 9"/>
          <p:cNvSpPr txBox="1">
            <a:spLocks noChangeArrowheads="1"/>
          </p:cNvSpPr>
          <p:nvPr/>
        </p:nvSpPr>
        <p:spPr bwMode="auto">
          <a:xfrm>
            <a:off x="1219200" y="6029325"/>
            <a:ext cx="827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Alias</a:t>
            </a:r>
          </a:p>
        </p:txBody>
      </p:sp>
      <p:sp>
        <p:nvSpPr>
          <p:cNvPr id="18442" name="Text Box 10"/>
          <p:cNvSpPr txBox="1">
            <a:spLocks noChangeArrowheads="1"/>
          </p:cNvSpPr>
          <p:nvPr/>
        </p:nvSpPr>
        <p:spPr bwMode="auto">
          <a:xfrm>
            <a:off x="1965325" y="6013450"/>
            <a:ext cx="546417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BCD ACD  CD  ABD  BD     AD       ABC</a:t>
            </a:r>
          </a:p>
        </p:txBody>
      </p:sp>
      <p:sp>
        <p:nvSpPr>
          <p:cNvPr id="18443" name="Text Box 11"/>
          <p:cNvSpPr txBox="1">
            <a:spLocks noChangeArrowheads="1"/>
          </p:cNvSpPr>
          <p:nvPr/>
        </p:nvSpPr>
        <p:spPr bwMode="auto">
          <a:xfrm>
            <a:off x="1676400" y="6448425"/>
            <a:ext cx="5032375" cy="396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000">
                <a:latin typeface="Times New Roman" pitchFamily="18" charset="0"/>
              </a:rPr>
              <a:t>I = ABCD          ABCD is lost and gone forever</a:t>
            </a:r>
          </a:p>
        </p:txBody>
      </p:sp>
      <p:graphicFrame>
        <p:nvGraphicFramePr>
          <p:cNvPr id="18444" name="Object 12"/>
          <p:cNvGraphicFramePr>
            <a:graphicFrameLocks noChangeAspect="1"/>
          </p:cNvGraphicFramePr>
          <p:nvPr/>
        </p:nvGraphicFramePr>
        <p:xfrm>
          <a:off x="3048000" y="6524625"/>
          <a:ext cx="298450" cy="2714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8446" name="Equation" r:id="rId4" imgW="139518" imgH="126835" progId="Equation.3">
                  <p:embed/>
                </p:oleObj>
              </mc:Choice>
              <mc:Fallback>
                <p:oleObj name="Equation" r:id="rId4" imgW="139518" imgH="126835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48000" y="6524625"/>
                        <a:ext cx="298450" cy="2714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4E511189-36DB-459D-95B4-51BD42064F7D}" type="slidenum">
              <a:rPr kumimoji="0" lang="en-US" altLang="zh-TW"/>
              <a:pPr eaLnBrk="1" hangingPunct="1"/>
              <a:t>16</a:t>
            </a:fld>
            <a:endParaRPr kumimoji="0" lang="en-US" altLang="zh-TW"/>
          </a:p>
        </p:txBody>
      </p:sp>
      <p:sp>
        <p:nvSpPr>
          <p:cNvPr id="125542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 Fractional Factorial Experiment Design</a:t>
            </a:r>
          </a:p>
        </p:txBody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zh-TW" smtClean="0"/>
              <a:t>Basically, the strategic arrangement for Fractional Factorial Experiment Design can be divided into the following three stages</a:t>
            </a:r>
          </a:p>
        </p:txBody>
      </p:sp>
      <p:sp>
        <p:nvSpPr>
          <p:cNvPr id="19461" name="Text Box 4"/>
          <p:cNvSpPr txBox="1">
            <a:spLocks noChangeArrowheads="1"/>
          </p:cNvSpPr>
          <p:nvPr/>
        </p:nvSpPr>
        <p:spPr bwMode="auto">
          <a:xfrm>
            <a:off x="436563" y="3005138"/>
            <a:ext cx="1089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Stage 1</a:t>
            </a:r>
            <a:endParaRPr lang="en-US" altLang="zh-TW"/>
          </a:p>
        </p:txBody>
      </p:sp>
      <p:graphicFrame>
        <p:nvGraphicFramePr>
          <p:cNvPr id="1255449" name="Group 25"/>
          <p:cNvGraphicFramePr>
            <a:graphicFrameLocks noGrp="1"/>
          </p:cNvGraphicFramePr>
          <p:nvPr/>
        </p:nvGraphicFramePr>
        <p:xfrm>
          <a:off x="1047750" y="3484563"/>
          <a:ext cx="7543800" cy="1432520"/>
        </p:xfrm>
        <a:graphic>
          <a:graphicData uri="http://schemas.openxmlformats.org/drawingml/2006/table">
            <a:tbl>
              <a:tblPr/>
              <a:tblGrid>
                <a:gridCol w="7543800"/>
              </a:tblGrid>
              <a:tr h="1431925">
                <a:tc>
                  <a:txBody>
                    <a:bodyPr/>
                    <a:lstStyle/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(Preparation and Design Selection)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Select k input variables/factors and two (high and low) levels which are anticipated to have an effect on the responses.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 select responses/output variables.</a:t>
                      </a:r>
                    </a:p>
                  </a:txBody>
                  <a:tcPr marT="45700" marB="45700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9468" name="Line 11"/>
          <p:cNvSpPr>
            <a:spLocks noChangeShapeType="1"/>
          </p:cNvSpPr>
          <p:nvPr/>
        </p:nvSpPr>
        <p:spPr bwMode="auto">
          <a:xfrm>
            <a:off x="4533900" y="4953000"/>
            <a:ext cx="0" cy="12192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82262A9D-AA6B-4FC0-AA66-E19CF1FB806E}" type="slidenum">
              <a:rPr kumimoji="0" lang="en-US" altLang="zh-TW"/>
              <a:pPr eaLnBrk="1" hangingPunct="1"/>
              <a:t>17</a:t>
            </a:fld>
            <a:endParaRPr kumimoji="0" lang="en-US" altLang="zh-TW"/>
          </a:p>
        </p:txBody>
      </p:sp>
      <p:sp>
        <p:nvSpPr>
          <p:cNvPr id="1257494" name="Rectangle 2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 Fractional Factorial Experiment Design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376238" y="1562100"/>
            <a:ext cx="13192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Stage 2</a:t>
            </a:r>
          </a:p>
        </p:txBody>
      </p:sp>
      <p:graphicFrame>
        <p:nvGraphicFramePr>
          <p:cNvPr id="1257496" name="Group 24"/>
          <p:cNvGraphicFramePr>
            <a:graphicFrameLocks noGrp="1"/>
          </p:cNvGraphicFramePr>
          <p:nvPr/>
        </p:nvGraphicFramePr>
        <p:xfrm>
          <a:off x="828675" y="2020888"/>
          <a:ext cx="7391400" cy="1737326"/>
        </p:xfrm>
        <a:graphic>
          <a:graphicData uri="http://schemas.openxmlformats.org/drawingml/2006/table">
            <a:tbl>
              <a:tblPr/>
              <a:tblGrid>
                <a:gridCol w="7391400"/>
              </a:tblGrid>
              <a:tr h="1736725">
                <a:tc>
                  <a:txBody>
                    <a:bodyPr/>
                    <a:lstStyle/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(Execution and Data analysis)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Conduct          experiment run, collect and record the data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Perform Yates’s Algorithm and/or Analysis of Variance to estimate the effects of input variables and determine the significant effects using normal probability plot. </a:t>
                      </a:r>
                    </a:p>
                  </a:txBody>
                  <a:tcPr marT="45703" marB="45703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491" name="Line 12"/>
          <p:cNvSpPr>
            <a:spLocks noChangeShapeType="1"/>
          </p:cNvSpPr>
          <p:nvPr/>
        </p:nvSpPr>
        <p:spPr bwMode="auto">
          <a:xfrm>
            <a:off x="4524375" y="3748088"/>
            <a:ext cx="0" cy="9144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20492" name="Text Box 13"/>
          <p:cNvSpPr txBox="1">
            <a:spLocks noChangeArrowheads="1"/>
          </p:cNvSpPr>
          <p:nvPr/>
        </p:nvSpPr>
        <p:spPr bwMode="auto">
          <a:xfrm>
            <a:off x="328613" y="4141788"/>
            <a:ext cx="1089025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Stage 3</a:t>
            </a:r>
          </a:p>
        </p:txBody>
      </p:sp>
      <p:graphicFrame>
        <p:nvGraphicFramePr>
          <p:cNvPr id="1257502" name="Group 30"/>
          <p:cNvGraphicFramePr>
            <a:graphicFrameLocks noGrp="1"/>
          </p:cNvGraphicFramePr>
          <p:nvPr/>
        </p:nvGraphicFramePr>
        <p:xfrm>
          <a:off x="893763" y="4702175"/>
          <a:ext cx="7391400" cy="1859264"/>
        </p:xfrm>
        <a:graphic>
          <a:graphicData uri="http://schemas.openxmlformats.org/drawingml/2006/table">
            <a:tbl>
              <a:tblPr/>
              <a:tblGrid>
                <a:gridCol w="7391400"/>
              </a:tblGrid>
              <a:tr h="1858963">
                <a:tc>
                  <a:txBody>
                    <a:bodyPr/>
                    <a:lstStyle/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(Prediction and Confirmation)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Develop a fitted model for the responses.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Draw conclusions and make predictions.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Perform confirmatory tests.</a:t>
                      </a:r>
                    </a:p>
                    <a:p>
                      <a:pPr marL="381000" marR="0" lvl="0" indent="-3810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AutoNum type="arabicPeriod"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Assess the results and make decisions/recommendations. </a:t>
                      </a:r>
                    </a:p>
                  </a:txBody>
                  <a:tcPr marT="45712" marB="45712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0499" name="Object 21"/>
          <p:cNvGraphicFramePr>
            <a:graphicFrameLocks noGrp="1" noChangeAspect="1"/>
          </p:cNvGraphicFramePr>
          <p:nvPr>
            <p:ph idx="1"/>
          </p:nvPr>
        </p:nvGraphicFramePr>
        <p:xfrm>
          <a:off x="2301875" y="2347913"/>
          <a:ext cx="571500" cy="4079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01" name="Equation" r:id="rId4" imgW="257254" imgH="180855" progId="Equation.3">
                  <p:embed/>
                </p:oleObj>
              </mc:Choice>
              <mc:Fallback>
                <p:oleObj name="Equation" r:id="rId4" imgW="257254" imgH="180855" progId="Equation.3">
                  <p:embed/>
                  <p:pic>
                    <p:nvPicPr>
                      <p:cNvPr id="0" name="Object 2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01875" y="2347913"/>
                        <a:ext cx="571500" cy="4079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44FCDC8A-1A06-49A0-ACC9-FA4B95A07843}" type="slidenum">
              <a:rPr kumimoji="0" lang="en-US" altLang="zh-TW"/>
              <a:pPr eaLnBrk="1" hangingPunct="1"/>
              <a:t>18</a:t>
            </a:fld>
            <a:endParaRPr kumimoji="0" lang="en-US" altLang="zh-TW"/>
          </a:p>
        </p:txBody>
      </p:sp>
      <p:sp>
        <p:nvSpPr>
          <p:cNvPr id="12748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b="0" smtClean="0">
                <a:solidFill>
                  <a:srgbClr val="000000"/>
                </a:solidFill>
              </a:rPr>
              <a:t>Planning For DOE</a:t>
            </a:r>
            <a:r>
              <a:rPr lang="en-US" altLang="zh-TW" smtClean="0">
                <a:ea typeface="新細明體" charset="-120"/>
              </a:rPr>
              <a:t> </a:t>
            </a:r>
          </a:p>
        </p:txBody>
      </p:sp>
      <p:grpSp>
        <p:nvGrpSpPr>
          <p:cNvPr id="21508" name="Group 3"/>
          <p:cNvGrpSpPr>
            <a:grpSpLocks/>
          </p:cNvGrpSpPr>
          <p:nvPr/>
        </p:nvGrpSpPr>
        <p:grpSpPr bwMode="auto">
          <a:xfrm>
            <a:off x="1524000" y="2819400"/>
            <a:ext cx="6248400" cy="3352800"/>
            <a:chOff x="2520" y="11880"/>
            <a:chExt cx="7380" cy="3780"/>
          </a:xfrm>
        </p:grpSpPr>
        <p:grpSp>
          <p:nvGrpSpPr>
            <p:cNvPr id="21510" name="Group 4"/>
            <p:cNvGrpSpPr>
              <a:grpSpLocks/>
            </p:cNvGrpSpPr>
            <p:nvPr/>
          </p:nvGrpSpPr>
          <p:grpSpPr bwMode="auto">
            <a:xfrm>
              <a:off x="2520" y="12960"/>
              <a:ext cx="1260" cy="1260"/>
              <a:chOff x="1980" y="13140"/>
              <a:chExt cx="1260" cy="1260"/>
            </a:xfrm>
          </p:grpSpPr>
          <p:sp>
            <p:nvSpPr>
              <p:cNvPr id="21558" name="Text Box 5"/>
              <p:cNvSpPr txBox="1">
                <a:spLocks noChangeArrowheads="1"/>
              </p:cNvSpPr>
              <p:nvPr/>
            </p:nvSpPr>
            <p:spPr bwMode="auto">
              <a:xfrm>
                <a:off x="1980" y="13140"/>
                <a:ext cx="126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900">
                    <a:latin typeface="Times New Roman" pitchFamily="18" charset="0"/>
                  </a:rPr>
                  <a:t>2</a:t>
                </a:r>
                <a:r>
                  <a:rPr kumimoji="0" lang="en-US" altLang="zh-TW" sz="1900" baseline="30000">
                    <a:latin typeface="Times New Roman" pitchFamily="18" charset="0"/>
                  </a:rPr>
                  <a:t>4</a:t>
                </a:r>
                <a:r>
                  <a:rPr kumimoji="0" lang="en-US" altLang="zh-TW" sz="1900">
                    <a:latin typeface="Times New Roman" pitchFamily="18" charset="0"/>
                    <a:sym typeface="Symbol" pitchFamily="18" charset="2"/>
                  </a:rPr>
                  <a:t></a:t>
                </a:r>
                <a:r>
                  <a:rPr kumimoji="0" lang="en-US" altLang="zh-TW" sz="1900">
                    <a:latin typeface="Times New Roman" pitchFamily="18" charset="0"/>
                  </a:rPr>
                  <a:t>1=16</a:t>
                </a:r>
              </a:p>
            </p:txBody>
          </p:sp>
          <p:sp>
            <p:nvSpPr>
              <p:cNvPr id="21559" name="Text Box 6"/>
              <p:cNvSpPr txBox="1">
                <a:spLocks noChangeArrowheads="1"/>
              </p:cNvSpPr>
              <p:nvPr/>
            </p:nvSpPr>
            <p:spPr bwMode="auto">
              <a:xfrm>
                <a:off x="1980" y="13500"/>
                <a:ext cx="126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900">
                    <a:latin typeface="Times New Roman" pitchFamily="18" charset="0"/>
                  </a:rPr>
                  <a:t>2</a:t>
                </a:r>
                <a:r>
                  <a:rPr kumimoji="0" lang="en-US" altLang="zh-TW" sz="1900" baseline="30000">
                    <a:latin typeface="Times New Roman" pitchFamily="18" charset="0"/>
                  </a:rPr>
                  <a:t>3</a:t>
                </a:r>
                <a:r>
                  <a:rPr kumimoji="0" lang="en-US" altLang="zh-TW" sz="1900">
                    <a:latin typeface="Times New Roman" pitchFamily="18" charset="0"/>
                    <a:sym typeface="Symbol" pitchFamily="18" charset="2"/>
                  </a:rPr>
                  <a:t></a:t>
                </a:r>
                <a:r>
                  <a:rPr kumimoji="0" lang="en-US" altLang="zh-TW" sz="1900">
                    <a:latin typeface="Times New Roman" pitchFamily="18" charset="0"/>
                  </a:rPr>
                  <a:t>2=16</a:t>
                </a:r>
              </a:p>
            </p:txBody>
          </p:sp>
          <p:sp>
            <p:nvSpPr>
              <p:cNvPr id="21560" name="Text Box 7"/>
              <p:cNvSpPr txBox="1">
                <a:spLocks noChangeArrowheads="1"/>
              </p:cNvSpPr>
              <p:nvPr/>
            </p:nvSpPr>
            <p:spPr bwMode="auto">
              <a:xfrm>
                <a:off x="1980" y="13860"/>
                <a:ext cx="126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900">
                    <a:latin typeface="Times New Roman" pitchFamily="18" charset="0"/>
                  </a:rPr>
                  <a:t>2</a:t>
                </a:r>
                <a:r>
                  <a:rPr kumimoji="0" lang="en-US" altLang="zh-TW" sz="1900" baseline="30000">
                    <a:latin typeface="Times New Roman" pitchFamily="18" charset="0"/>
                  </a:rPr>
                  <a:t>2</a:t>
                </a:r>
                <a:r>
                  <a:rPr kumimoji="0" lang="en-US" altLang="zh-TW" sz="1900">
                    <a:latin typeface="Times New Roman" pitchFamily="18" charset="0"/>
                    <a:sym typeface="Symbol" pitchFamily="18" charset="2"/>
                  </a:rPr>
                  <a:t></a:t>
                </a:r>
                <a:r>
                  <a:rPr kumimoji="0" lang="en-US" altLang="zh-TW" sz="1900">
                    <a:latin typeface="Times New Roman" pitchFamily="18" charset="0"/>
                  </a:rPr>
                  <a:t>4=16</a:t>
                </a:r>
              </a:p>
            </p:txBody>
          </p:sp>
        </p:grpSp>
        <p:sp>
          <p:nvSpPr>
            <p:cNvPr id="21511" name="Line 8"/>
            <p:cNvSpPr>
              <a:spLocks noChangeShapeType="1"/>
            </p:cNvSpPr>
            <p:nvPr/>
          </p:nvSpPr>
          <p:spPr bwMode="auto">
            <a:xfrm flipH="1">
              <a:off x="4500" y="13320"/>
              <a:ext cx="54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12" name="Line 9"/>
            <p:cNvSpPr>
              <a:spLocks noChangeShapeType="1"/>
            </p:cNvSpPr>
            <p:nvPr/>
          </p:nvSpPr>
          <p:spPr bwMode="auto">
            <a:xfrm>
              <a:off x="5040" y="13320"/>
              <a:ext cx="54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21513" name="Text Box 10"/>
            <p:cNvSpPr txBox="1">
              <a:spLocks noChangeArrowheads="1"/>
            </p:cNvSpPr>
            <p:nvPr/>
          </p:nvSpPr>
          <p:spPr bwMode="auto">
            <a:xfrm>
              <a:off x="5400" y="13320"/>
              <a:ext cx="9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9pPr>
            </a:lstStyle>
            <a:p>
              <a:r>
                <a:rPr kumimoji="0" lang="en-US" altLang="zh-TW" sz="1900">
                  <a:latin typeface="Times New Roman" pitchFamily="18" charset="0"/>
                </a:rPr>
                <a:t>y&gt;1</a:t>
              </a:r>
            </a:p>
          </p:txBody>
        </p:sp>
        <p:sp>
          <p:nvSpPr>
            <p:cNvPr id="21514" name="Text Box 11"/>
            <p:cNvSpPr txBox="1">
              <a:spLocks noChangeArrowheads="1"/>
            </p:cNvSpPr>
            <p:nvPr/>
          </p:nvSpPr>
          <p:spPr bwMode="auto">
            <a:xfrm>
              <a:off x="4140" y="13320"/>
              <a:ext cx="90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9pPr>
            </a:lstStyle>
            <a:p>
              <a:r>
                <a:rPr kumimoji="0" lang="en-US" altLang="zh-TW" sz="1900">
                  <a:latin typeface="Times New Roman" pitchFamily="18" charset="0"/>
                </a:rPr>
                <a:t>y=1</a:t>
              </a:r>
            </a:p>
          </p:txBody>
        </p:sp>
        <p:grpSp>
          <p:nvGrpSpPr>
            <p:cNvPr id="21515" name="Group 12"/>
            <p:cNvGrpSpPr>
              <a:grpSpLocks/>
            </p:cNvGrpSpPr>
            <p:nvPr/>
          </p:nvGrpSpPr>
          <p:grpSpPr bwMode="auto">
            <a:xfrm>
              <a:off x="6660" y="11880"/>
              <a:ext cx="3240" cy="3060"/>
              <a:chOff x="6660" y="12240"/>
              <a:chExt cx="3240" cy="3060"/>
            </a:xfrm>
          </p:grpSpPr>
          <p:grpSp>
            <p:nvGrpSpPr>
              <p:cNvPr id="21541" name="Group 13"/>
              <p:cNvGrpSpPr>
                <a:grpSpLocks/>
              </p:cNvGrpSpPr>
              <p:nvPr/>
            </p:nvGrpSpPr>
            <p:grpSpPr bwMode="auto">
              <a:xfrm>
                <a:off x="6660" y="13680"/>
                <a:ext cx="1260" cy="900"/>
                <a:chOff x="5220" y="13500"/>
                <a:chExt cx="1260" cy="900"/>
              </a:xfrm>
            </p:grpSpPr>
            <p:sp>
              <p:nvSpPr>
                <p:cNvPr id="21556" name="Text Box 14"/>
                <p:cNvSpPr txBox="1">
                  <a:spLocks noChangeArrowheads="1"/>
                </p:cNvSpPr>
                <p:nvPr/>
              </p:nvSpPr>
              <p:spPr bwMode="auto">
                <a:xfrm>
                  <a:off x="5220" y="13500"/>
                  <a:ext cx="1260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3</a:t>
                  </a:r>
                  <a:r>
                    <a:rPr kumimoji="0" lang="en-US" altLang="zh-TW" sz="1900" baseline="30000">
                      <a:latin typeface="Times New Roman" pitchFamily="18" charset="0"/>
                    </a:rPr>
                    <a:t>2</a:t>
                  </a:r>
                  <a:r>
                    <a:rPr kumimoji="0" lang="en-US" altLang="zh-TW" sz="1900">
                      <a:latin typeface="Times New Roman" pitchFamily="18" charset="0"/>
                      <a:sym typeface="Symbol" pitchFamily="18" charset="2"/>
                    </a:rPr>
                    <a:t></a:t>
                  </a:r>
                  <a:r>
                    <a:rPr kumimoji="0" lang="en-US" altLang="zh-TW" sz="1900">
                      <a:latin typeface="Times New Roman" pitchFamily="18" charset="0"/>
                    </a:rPr>
                    <a:t>2=18</a:t>
                  </a:r>
                </a:p>
              </p:txBody>
            </p:sp>
            <p:sp>
              <p:nvSpPr>
                <p:cNvPr id="21557" name="Text Box 15"/>
                <p:cNvSpPr txBox="1">
                  <a:spLocks noChangeArrowheads="1"/>
                </p:cNvSpPr>
                <p:nvPr/>
              </p:nvSpPr>
              <p:spPr bwMode="auto">
                <a:xfrm>
                  <a:off x="5220" y="13860"/>
                  <a:ext cx="1260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3</a:t>
                  </a:r>
                  <a:r>
                    <a:rPr kumimoji="0" lang="en-US" altLang="zh-TW" sz="1900" baseline="30000">
                      <a:latin typeface="Times New Roman" pitchFamily="18" charset="0"/>
                    </a:rPr>
                    <a:t>3</a:t>
                  </a:r>
                  <a:r>
                    <a:rPr kumimoji="0" lang="en-US" altLang="zh-TW" sz="1900">
                      <a:latin typeface="Times New Roman" pitchFamily="18" charset="0"/>
                      <a:sym typeface="Symbol" pitchFamily="18" charset="2"/>
                    </a:rPr>
                    <a:t></a:t>
                  </a:r>
                  <a:r>
                    <a:rPr kumimoji="0" lang="en-US" altLang="zh-TW" sz="1900">
                      <a:latin typeface="Times New Roman" pitchFamily="18" charset="0"/>
                    </a:rPr>
                    <a:t>1=27</a:t>
                  </a:r>
                </a:p>
              </p:txBody>
            </p:sp>
          </p:grpSp>
          <p:grpSp>
            <p:nvGrpSpPr>
              <p:cNvPr id="21542" name="Group 16"/>
              <p:cNvGrpSpPr>
                <a:grpSpLocks/>
              </p:cNvGrpSpPr>
              <p:nvPr/>
            </p:nvGrpSpPr>
            <p:grpSpPr bwMode="auto">
              <a:xfrm>
                <a:off x="8100" y="13680"/>
                <a:ext cx="1800" cy="1620"/>
                <a:chOff x="8280" y="12960"/>
                <a:chExt cx="1800" cy="1620"/>
              </a:xfrm>
            </p:grpSpPr>
            <p:sp>
              <p:nvSpPr>
                <p:cNvPr id="21552" name="Text Box 17"/>
                <p:cNvSpPr txBox="1">
                  <a:spLocks noChangeArrowheads="1"/>
                </p:cNvSpPr>
                <p:nvPr/>
              </p:nvSpPr>
              <p:spPr bwMode="auto">
                <a:xfrm>
                  <a:off x="8280" y="14040"/>
                  <a:ext cx="1260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L</a:t>
                  </a:r>
                  <a:r>
                    <a:rPr kumimoji="0" lang="en-US" altLang="zh-TW" sz="1900" baseline="-25000">
                      <a:latin typeface="Times New Roman" pitchFamily="18" charset="0"/>
                    </a:rPr>
                    <a:t>36</a:t>
                  </a:r>
                  <a:r>
                    <a:rPr kumimoji="0" lang="en-US" altLang="zh-TW" sz="1900">
                      <a:latin typeface="Times New Roman" pitchFamily="18" charset="0"/>
                    </a:rPr>
                    <a:t>(2</a:t>
                  </a:r>
                  <a:r>
                    <a:rPr kumimoji="0" lang="en-US" altLang="zh-TW" sz="1900" baseline="30000">
                      <a:latin typeface="Times New Roman" pitchFamily="18" charset="0"/>
                    </a:rPr>
                    <a:t>3</a:t>
                  </a:r>
                  <a:r>
                    <a:rPr kumimoji="0" lang="en-US" altLang="zh-TW" sz="1900">
                      <a:latin typeface="Times New Roman" pitchFamily="18" charset="0"/>
                    </a:rPr>
                    <a:t>3</a:t>
                  </a:r>
                  <a:r>
                    <a:rPr kumimoji="0" lang="en-US" altLang="zh-TW" sz="1900" baseline="30000">
                      <a:latin typeface="Times New Roman" pitchFamily="18" charset="0"/>
                    </a:rPr>
                    <a:t>13</a:t>
                  </a:r>
                  <a:endParaRPr kumimoji="0" lang="en-US" altLang="zh-TW" sz="1900">
                    <a:latin typeface="Times New Roman" pitchFamily="18" charset="0"/>
                  </a:endParaRPr>
                </a:p>
              </p:txBody>
            </p:sp>
            <p:sp>
              <p:nvSpPr>
                <p:cNvPr id="21553" name="Text Box 18"/>
                <p:cNvSpPr txBox="1">
                  <a:spLocks noChangeArrowheads="1"/>
                </p:cNvSpPr>
                <p:nvPr/>
              </p:nvSpPr>
              <p:spPr bwMode="auto">
                <a:xfrm>
                  <a:off x="8280" y="13680"/>
                  <a:ext cx="1800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L</a:t>
                  </a:r>
                  <a:r>
                    <a:rPr kumimoji="0" lang="en-US" altLang="zh-TW" sz="1900" baseline="-25000">
                      <a:latin typeface="Times New Roman" pitchFamily="18" charset="0"/>
                    </a:rPr>
                    <a:t>27</a:t>
                  </a:r>
                  <a:r>
                    <a:rPr kumimoji="0" lang="en-US" altLang="zh-TW" sz="1900">
                      <a:latin typeface="Times New Roman" pitchFamily="18" charset="0"/>
                    </a:rPr>
                    <a:t> (3</a:t>
                  </a:r>
                  <a:r>
                    <a:rPr kumimoji="0" lang="en-US" altLang="zh-TW" sz="1900" baseline="30000">
                      <a:latin typeface="Times New Roman" pitchFamily="18" charset="0"/>
                    </a:rPr>
                    <a:t>12</a:t>
                  </a:r>
                  <a:r>
                    <a:rPr kumimoji="0" lang="en-US" altLang="zh-TW" sz="1900">
                      <a:latin typeface="Times New Roman" pitchFamily="18" charset="0"/>
                    </a:rPr>
                    <a:t>)</a:t>
                  </a:r>
                </a:p>
              </p:txBody>
            </p:sp>
            <p:sp>
              <p:nvSpPr>
                <p:cNvPr id="21554" name="Text Box 19"/>
                <p:cNvSpPr txBox="1">
                  <a:spLocks noChangeArrowheads="1"/>
                </p:cNvSpPr>
                <p:nvPr/>
              </p:nvSpPr>
              <p:spPr bwMode="auto">
                <a:xfrm>
                  <a:off x="8280" y="12960"/>
                  <a:ext cx="1800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L</a:t>
                  </a:r>
                  <a:r>
                    <a:rPr kumimoji="0" lang="en-US" altLang="zh-TW" sz="1900" baseline="-25000">
                      <a:latin typeface="Times New Roman" pitchFamily="18" charset="0"/>
                    </a:rPr>
                    <a:t>9</a:t>
                  </a:r>
                  <a:r>
                    <a:rPr kumimoji="0" lang="en-US" altLang="zh-TW" sz="1900">
                      <a:latin typeface="Times New Roman" pitchFamily="18" charset="0"/>
                    </a:rPr>
                    <a:t>(3</a:t>
                  </a:r>
                  <a:r>
                    <a:rPr kumimoji="0" lang="en-US" altLang="zh-TW" sz="1900" baseline="30000">
                      <a:latin typeface="Times New Roman" pitchFamily="18" charset="0"/>
                    </a:rPr>
                    <a:t>4</a:t>
                  </a:r>
                  <a:r>
                    <a:rPr kumimoji="0" lang="en-US" altLang="zh-TW" sz="1900">
                      <a:latin typeface="Times New Roman" pitchFamily="18" charset="0"/>
                    </a:rPr>
                    <a:t>)</a:t>
                  </a:r>
                </a:p>
              </p:txBody>
            </p:sp>
            <p:sp>
              <p:nvSpPr>
                <p:cNvPr id="21555" name="Text Box 20"/>
                <p:cNvSpPr txBox="1">
                  <a:spLocks noChangeArrowheads="1"/>
                </p:cNvSpPr>
                <p:nvPr/>
              </p:nvSpPr>
              <p:spPr bwMode="auto">
                <a:xfrm>
                  <a:off x="8280" y="13320"/>
                  <a:ext cx="1800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L</a:t>
                  </a:r>
                  <a:r>
                    <a:rPr kumimoji="0" lang="en-US" altLang="zh-TW" sz="1900" baseline="-25000">
                      <a:latin typeface="Times New Roman" pitchFamily="18" charset="0"/>
                    </a:rPr>
                    <a:t>18</a:t>
                  </a:r>
                  <a:r>
                    <a:rPr kumimoji="0" lang="en-US" altLang="zh-TW" sz="1900">
                      <a:latin typeface="Times New Roman" pitchFamily="18" charset="0"/>
                    </a:rPr>
                    <a:t> (2</a:t>
                  </a:r>
                  <a:r>
                    <a:rPr kumimoji="0" lang="en-US" altLang="zh-TW" sz="1900" baseline="30000">
                      <a:latin typeface="Times New Roman" pitchFamily="18" charset="0"/>
                    </a:rPr>
                    <a:t>1</a:t>
                  </a:r>
                  <a:r>
                    <a:rPr kumimoji="0" lang="en-US" altLang="zh-TW" sz="1900">
                      <a:latin typeface="Times New Roman" pitchFamily="18" charset="0"/>
                    </a:rPr>
                    <a:t>.3</a:t>
                  </a:r>
                  <a:r>
                    <a:rPr kumimoji="0" lang="en-US" altLang="zh-TW" sz="1900" baseline="30000">
                      <a:latin typeface="Times New Roman" pitchFamily="18" charset="0"/>
                    </a:rPr>
                    <a:t>7</a:t>
                  </a:r>
                  <a:r>
                    <a:rPr kumimoji="0" lang="en-US" altLang="zh-TW" sz="1900">
                      <a:latin typeface="Times New Roman" pitchFamily="18" charset="0"/>
                    </a:rPr>
                    <a:t>)</a:t>
                  </a:r>
                </a:p>
              </p:txBody>
            </p:sp>
          </p:grpSp>
          <p:grpSp>
            <p:nvGrpSpPr>
              <p:cNvPr id="21543" name="Group 21"/>
              <p:cNvGrpSpPr>
                <a:grpSpLocks/>
              </p:cNvGrpSpPr>
              <p:nvPr/>
            </p:nvGrpSpPr>
            <p:grpSpPr bwMode="auto">
              <a:xfrm>
                <a:off x="6840" y="12240"/>
                <a:ext cx="2340" cy="1440"/>
                <a:chOff x="5940" y="12240"/>
                <a:chExt cx="2340" cy="1440"/>
              </a:xfrm>
            </p:grpSpPr>
            <p:grpSp>
              <p:nvGrpSpPr>
                <p:cNvPr id="21544" name="Group 22"/>
                <p:cNvGrpSpPr>
                  <a:grpSpLocks/>
                </p:cNvGrpSpPr>
                <p:nvPr/>
              </p:nvGrpSpPr>
              <p:grpSpPr bwMode="auto">
                <a:xfrm>
                  <a:off x="5940" y="12600"/>
                  <a:ext cx="2340" cy="1080"/>
                  <a:chOff x="5940" y="12240"/>
                  <a:chExt cx="2340" cy="1080"/>
                </a:xfrm>
              </p:grpSpPr>
              <p:grpSp>
                <p:nvGrpSpPr>
                  <p:cNvPr id="21546" name="Group 23"/>
                  <p:cNvGrpSpPr>
                    <a:grpSpLocks/>
                  </p:cNvGrpSpPr>
                  <p:nvPr/>
                </p:nvGrpSpPr>
                <p:grpSpPr bwMode="auto">
                  <a:xfrm>
                    <a:off x="6480" y="12240"/>
                    <a:ext cx="1080" cy="720"/>
                    <a:chOff x="5580" y="12240"/>
                    <a:chExt cx="1080" cy="720"/>
                  </a:xfrm>
                </p:grpSpPr>
                <p:sp>
                  <p:nvSpPr>
                    <p:cNvPr id="21550" name="Line 24"/>
                    <p:cNvSpPr>
                      <a:spLocks noChangeShapeType="1"/>
                    </p:cNvSpPr>
                    <p:nvPr/>
                  </p:nvSpPr>
                  <p:spPr bwMode="auto">
                    <a:xfrm flipH="1">
                      <a:off x="5580" y="12240"/>
                      <a:ext cx="540" cy="7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TW" altLang="en-US"/>
                    </a:p>
                  </p:txBody>
                </p:sp>
                <p:sp>
                  <p:nvSpPr>
                    <p:cNvPr id="21551" name="Line 25"/>
                    <p:cNvSpPr>
                      <a:spLocks noChangeShapeType="1"/>
                    </p:cNvSpPr>
                    <p:nvPr/>
                  </p:nvSpPr>
                  <p:spPr bwMode="auto">
                    <a:xfrm>
                      <a:off x="6120" y="12240"/>
                      <a:ext cx="540" cy="720"/>
                    </a:xfrm>
                    <a:prstGeom prst="line">
                      <a:avLst/>
                    </a:prstGeom>
                    <a:noFill/>
                    <a:ln w="9525">
                      <a:solidFill>
                        <a:srgbClr val="000000"/>
                      </a:solidFill>
                      <a:round/>
                      <a:headEnd/>
                      <a:tailEnd/>
                    </a:ln>
                    <a:extLst>
                      <a:ext uri="{909E8E84-426E-40DD-AFC4-6F175D3DCCD1}">
                        <a14:hiddenFill xmlns:a14="http://schemas.microsoft.com/office/drawing/2010/main">
                          <a:noFill/>
                        </a14:hiddenFill>
                      </a:ext>
                    </a:extLst>
                  </p:spPr>
                  <p:txBody>
                    <a:bodyPr/>
                    <a:lstStyle/>
                    <a:p>
                      <a:endParaRPr lang="zh-TW" altLang="en-US"/>
                    </a:p>
                  </p:txBody>
                </p:sp>
              </p:grpSp>
              <p:grpSp>
                <p:nvGrpSpPr>
                  <p:cNvPr id="21547" name="Group 26"/>
                  <p:cNvGrpSpPr>
                    <a:grpSpLocks/>
                  </p:cNvGrpSpPr>
                  <p:nvPr/>
                </p:nvGrpSpPr>
                <p:grpSpPr bwMode="auto">
                  <a:xfrm>
                    <a:off x="5940" y="12780"/>
                    <a:ext cx="2340" cy="540"/>
                    <a:chOff x="5040" y="12780"/>
                    <a:chExt cx="2340" cy="540"/>
                  </a:xfrm>
                </p:grpSpPr>
                <p:sp>
                  <p:nvSpPr>
                    <p:cNvPr id="21548" name="Text Box 27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6297" y="12780"/>
                      <a:ext cx="1083" cy="54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1pPr>
                      <a:lvl2pPr marL="742950" indent="-285750"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2pPr>
                      <a:lvl3pPr marL="1143000" indent="-228600"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3pPr>
                      <a:lvl4pPr marL="1600200" indent="-228600"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4pPr>
                      <a:lvl5pPr marL="2057400" indent="-228600"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9pPr>
                    </a:lstStyle>
                    <a:p>
                      <a:r>
                        <a:rPr kumimoji="0" lang="en-US" altLang="zh-TW" sz="1900">
                          <a:latin typeface="Times New Roman" pitchFamily="18" charset="0"/>
                        </a:rPr>
                        <a:t>4</a:t>
                      </a:r>
                      <a:r>
                        <a:rPr kumimoji="0" lang="en-US" altLang="zh-TW" sz="1900">
                          <a:latin typeface="Times New Roman" pitchFamily="18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US" altLang="zh-TW" sz="1900">
                          <a:latin typeface="Times New Roman" pitchFamily="18" charset="0"/>
                        </a:rPr>
                        <a:t>k</a:t>
                      </a:r>
                      <a:r>
                        <a:rPr kumimoji="0" lang="en-US" altLang="zh-TW" sz="1900">
                          <a:latin typeface="Times New Roman" pitchFamily="18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US" altLang="zh-TW" sz="1900">
                          <a:latin typeface="Times New Roman" pitchFamily="18" charset="0"/>
                        </a:rPr>
                        <a:t>7</a:t>
                      </a:r>
                    </a:p>
                  </p:txBody>
                </p:sp>
                <p:sp>
                  <p:nvSpPr>
                    <p:cNvPr id="21549" name="Text Box 28"/>
                    <p:cNvSpPr txBox="1">
                      <a:spLocks noChangeArrowheads="1"/>
                    </p:cNvSpPr>
                    <p:nvPr/>
                  </p:nvSpPr>
                  <p:spPr bwMode="auto">
                    <a:xfrm>
                      <a:off x="5040" y="12780"/>
                      <a:ext cx="1083" cy="540"/>
                    </a:xfrm>
                    <a:prstGeom prst="rect">
                      <a:avLst/>
                    </a:prstGeom>
                    <a:noFill/>
                    <a:ln>
                      <a:noFill/>
                    </a:ln>
                    <a:extLst>
                      <a:ext uri="{909E8E84-426E-40DD-AFC4-6F175D3DCCD1}">
                        <a14:hiddenFill xmlns:a14="http://schemas.microsoft.com/office/drawing/2010/main">
                          <a:solidFill>
                            <a:srgbClr val="FFFFFF"/>
                          </a:solidFill>
                        </a14:hiddenFill>
                      </a:ext>
                      <a:ext uri="{91240B29-F687-4F45-9708-019B960494DF}">
                        <a14:hiddenLine xmlns:a14="http://schemas.microsoft.com/office/drawing/2010/main" w="9525">
                          <a:solidFill>
                            <a:srgbClr val="000000"/>
                          </a:solidFill>
                          <a:miter lim="800000"/>
                          <a:headEnd/>
                          <a:tailEnd/>
                        </a14:hiddenLine>
                      </a:ext>
                    </a:extLst>
                  </p:spPr>
                  <p:txBody>
                    <a:bodyPr/>
                    <a:lstStyle>
                      <a:lvl1pPr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1pPr>
                      <a:lvl2pPr marL="742950" indent="-285750"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2pPr>
                      <a:lvl3pPr marL="1143000" indent="-228600"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3pPr>
                      <a:lvl4pPr marL="1600200" indent="-228600"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4pPr>
                      <a:lvl5pPr marL="2057400" indent="-228600" eaLnBrk="0" hangingPunct="0"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5pPr>
                      <a:lvl6pPr marL="25146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6pPr>
                      <a:lvl7pPr marL="29718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7pPr>
                      <a:lvl8pPr marL="34290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8pPr>
                      <a:lvl9pPr marL="3886200" indent="-228600" eaLnBrk="0" fontAlgn="base" hangingPunct="0">
                        <a:spcBef>
                          <a:spcPct val="0"/>
                        </a:spcBef>
                        <a:spcAft>
                          <a:spcPct val="0"/>
                        </a:spcAft>
                        <a:defRPr kumimoji="1">
                          <a:solidFill>
                            <a:schemeClr val="tx1"/>
                          </a:solidFill>
                          <a:latin typeface="Verdana" pitchFamily="34" charset="0"/>
                          <a:ea typeface="新細明體" charset="-120"/>
                        </a:defRPr>
                      </a:lvl9pPr>
                    </a:lstStyle>
                    <a:p>
                      <a:pPr algn="ctr"/>
                      <a:r>
                        <a:rPr kumimoji="0" lang="en-US" altLang="zh-TW" sz="1900">
                          <a:latin typeface="Times New Roman" pitchFamily="18" charset="0"/>
                        </a:rPr>
                        <a:t>k</a:t>
                      </a:r>
                      <a:r>
                        <a:rPr kumimoji="0" lang="en-US" altLang="zh-TW" sz="1900">
                          <a:latin typeface="Times New Roman" pitchFamily="18" charset="0"/>
                          <a:sym typeface="Symbol" pitchFamily="18" charset="2"/>
                        </a:rPr>
                        <a:t></a:t>
                      </a:r>
                      <a:r>
                        <a:rPr kumimoji="0" lang="en-US" altLang="zh-TW" sz="1900">
                          <a:latin typeface="Times New Roman" pitchFamily="18" charset="0"/>
                        </a:rPr>
                        <a:t>3</a:t>
                      </a:r>
                    </a:p>
                  </p:txBody>
                </p:sp>
              </p:grpSp>
            </p:grpSp>
            <p:sp>
              <p:nvSpPr>
                <p:cNvPr id="21545" name="Text Box 29"/>
                <p:cNvSpPr txBox="1">
                  <a:spLocks noChangeArrowheads="1"/>
                </p:cNvSpPr>
                <p:nvPr/>
              </p:nvSpPr>
              <p:spPr bwMode="auto">
                <a:xfrm>
                  <a:off x="6660" y="12240"/>
                  <a:ext cx="900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l=3</a:t>
                  </a:r>
                </a:p>
              </p:txBody>
            </p:sp>
          </p:grpSp>
        </p:grpSp>
        <p:grpSp>
          <p:nvGrpSpPr>
            <p:cNvPr id="21516" name="Group 30"/>
            <p:cNvGrpSpPr>
              <a:grpSpLocks/>
            </p:cNvGrpSpPr>
            <p:nvPr/>
          </p:nvGrpSpPr>
          <p:grpSpPr bwMode="auto">
            <a:xfrm>
              <a:off x="3417" y="11880"/>
              <a:ext cx="1983" cy="1080"/>
              <a:chOff x="3417" y="12060"/>
              <a:chExt cx="1983" cy="1080"/>
            </a:xfrm>
          </p:grpSpPr>
          <p:grpSp>
            <p:nvGrpSpPr>
              <p:cNvPr id="21536" name="Group 31"/>
              <p:cNvGrpSpPr>
                <a:grpSpLocks/>
              </p:cNvGrpSpPr>
              <p:nvPr/>
            </p:nvGrpSpPr>
            <p:grpSpPr bwMode="auto">
              <a:xfrm>
                <a:off x="3417" y="12420"/>
                <a:ext cx="1983" cy="720"/>
                <a:chOff x="3240" y="12240"/>
                <a:chExt cx="1983" cy="720"/>
              </a:xfrm>
            </p:grpSpPr>
            <p:sp>
              <p:nvSpPr>
                <p:cNvPr id="21538" name="Line 32"/>
                <p:cNvSpPr>
                  <a:spLocks noChangeShapeType="1"/>
                </p:cNvSpPr>
                <p:nvPr/>
              </p:nvSpPr>
              <p:spPr bwMode="auto">
                <a:xfrm flipH="1">
                  <a:off x="3240" y="12240"/>
                  <a:ext cx="540" cy="7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21539" name="Line 33"/>
                <p:cNvSpPr>
                  <a:spLocks noChangeShapeType="1"/>
                </p:cNvSpPr>
                <p:nvPr/>
              </p:nvSpPr>
              <p:spPr bwMode="auto">
                <a:xfrm>
                  <a:off x="3780" y="12240"/>
                  <a:ext cx="540" cy="720"/>
                </a:xfrm>
                <a:prstGeom prst="line">
                  <a:avLst/>
                </a:prstGeom>
                <a:noFill/>
                <a:ln w="9525">
                  <a:solidFill>
                    <a:srgbClr val="000000"/>
                  </a:solidFill>
                  <a:round/>
                  <a:headEnd/>
                  <a:tailEnd/>
                </a:ln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</a:extLst>
              </p:spPr>
              <p:txBody>
                <a:bodyPr/>
                <a:lstStyle/>
                <a:p>
                  <a:endParaRPr lang="zh-TW" altLang="en-US"/>
                </a:p>
              </p:txBody>
            </p:sp>
            <p:sp>
              <p:nvSpPr>
                <p:cNvPr id="21540" name="Text Box 34"/>
                <p:cNvSpPr txBox="1">
                  <a:spLocks noChangeArrowheads="1"/>
                </p:cNvSpPr>
                <p:nvPr/>
              </p:nvSpPr>
              <p:spPr bwMode="auto">
                <a:xfrm>
                  <a:off x="4140" y="12240"/>
                  <a:ext cx="1083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5</a:t>
                  </a:r>
                  <a:r>
                    <a:rPr kumimoji="0" lang="en-US" altLang="zh-TW" sz="1900">
                      <a:latin typeface="Times New Roman" pitchFamily="18" charset="0"/>
                      <a:sym typeface="Symbol" pitchFamily="18" charset="2"/>
                    </a:rPr>
                    <a:t></a:t>
                  </a:r>
                  <a:r>
                    <a:rPr kumimoji="0" lang="en-US" altLang="zh-TW" sz="1900">
                      <a:latin typeface="Times New Roman" pitchFamily="18" charset="0"/>
                    </a:rPr>
                    <a:t>k</a:t>
                  </a:r>
                  <a:r>
                    <a:rPr kumimoji="0" lang="en-US" altLang="zh-TW" sz="1900">
                      <a:latin typeface="Times New Roman" pitchFamily="18" charset="0"/>
                      <a:sym typeface="Symbol" pitchFamily="18" charset="2"/>
                    </a:rPr>
                    <a:t></a:t>
                  </a:r>
                  <a:r>
                    <a:rPr kumimoji="0" lang="en-US" altLang="zh-TW" sz="1900">
                      <a:latin typeface="Times New Roman" pitchFamily="18" charset="0"/>
                    </a:rPr>
                    <a:t>8</a:t>
                  </a:r>
                </a:p>
              </p:txBody>
            </p:sp>
          </p:grpSp>
          <p:sp>
            <p:nvSpPr>
              <p:cNvPr id="21537" name="Text Box 35"/>
              <p:cNvSpPr txBox="1">
                <a:spLocks noChangeArrowheads="1"/>
              </p:cNvSpPr>
              <p:nvPr/>
            </p:nvSpPr>
            <p:spPr bwMode="auto">
              <a:xfrm>
                <a:off x="3600" y="12060"/>
                <a:ext cx="90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900">
                    <a:latin typeface="Times New Roman" pitchFamily="18" charset="0"/>
                  </a:rPr>
                  <a:t>l=2</a:t>
                </a:r>
              </a:p>
            </p:txBody>
          </p:sp>
        </p:grpSp>
        <p:grpSp>
          <p:nvGrpSpPr>
            <p:cNvPr id="21517" name="Group 36"/>
            <p:cNvGrpSpPr>
              <a:grpSpLocks/>
            </p:cNvGrpSpPr>
            <p:nvPr/>
          </p:nvGrpSpPr>
          <p:grpSpPr bwMode="auto">
            <a:xfrm>
              <a:off x="5400" y="14040"/>
              <a:ext cx="1260" cy="1260"/>
              <a:chOff x="1980" y="13140"/>
              <a:chExt cx="1260" cy="1260"/>
            </a:xfrm>
          </p:grpSpPr>
          <p:sp>
            <p:nvSpPr>
              <p:cNvPr id="21533" name="Text Box 37"/>
              <p:cNvSpPr txBox="1">
                <a:spLocks noChangeArrowheads="1"/>
              </p:cNvSpPr>
              <p:nvPr/>
            </p:nvSpPr>
            <p:spPr bwMode="auto">
              <a:xfrm>
                <a:off x="1980" y="13140"/>
                <a:ext cx="126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900">
                    <a:latin typeface="Times New Roman" pitchFamily="18" charset="0"/>
                  </a:rPr>
                  <a:t>L</a:t>
                </a:r>
                <a:r>
                  <a:rPr kumimoji="0" lang="en-US" altLang="zh-TW" sz="1900" baseline="-25000">
                    <a:latin typeface="Times New Roman" pitchFamily="18" charset="0"/>
                  </a:rPr>
                  <a:t>8</a:t>
                </a:r>
                <a:r>
                  <a:rPr kumimoji="0" lang="en-US" altLang="zh-TW" sz="1900">
                    <a:latin typeface="Times New Roman" pitchFamily="18" charset="0"/>
                  </a:rPr>
                  <a:t>(2</a:t>
                </a:r>
                <a:r>
                  <a:rPr kumimoji="0" lang="en-US" altLang="zh-TW" sz="1900" baseline="30000">
                    <a:latin typeface="Times New Roman" pitchFamily="18" charset="0"/>
                  </a:rPr>
                  <a:t>7</a:t>
                </a:r>
                <a:r>
                  <a:rPr kumimoji="0" lang="en-US" altLang="zh-TW" sz="1900">
                    <a:latin typeface="Times New Roman" pitchFamily="18" charset="0"/>
                  </a:rPr>
                  <a:t>)</a:t>
                </a:r>
              </a:p>
            </p:txBody>
          </p:sp>
          <p:sp>
            <p:nvSpPr>
              <p:cNvPr id="21534" name="Text Box 38"/>
              <p:cNvSpPr txBox="1">
                <a:spLocks noChangeArrowheads="1"/>
              </p:cNvSpPr>
              <p:nvPr/>
            </p:nvSpPr>
            <p:spPr bwMode="auto">
              <a:xfrm>
                <a:off x="1980" y="13500"/>
                <a:ext cx="126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900">
                    <a:latin typeface="Times New Roman" pitchFamily="18" charset="0"/>
                  </a:rPr>
                  <a:t>L</a:t>
                </a:r>
                <a:r>
                  <a:rPr kumimoji="0" lang="en-US" altLang="zh-TW" sz="1900" baseline="-25000">
                    <a:latin typeface="Times New Roman" pitchFamily="18" charset="0"/>
                  </a:rPr>
                  <a:t>12</a:t>
                </a:r>
                <a:r>
                  <a:rPr kumimoji="0" lang="en-US" altLang="zh-TW" sz="1900">
                    <a:latin typeface="Times New Roman" pitchFamily="18" charset="0"/>
                  </a:rPr>
                  <a:t>(2</a:t>
                </a:r>
                <a:r>
                  <a:rPr kumimoji="0" lang="en-US" altLang="zh-TW" sz="1900" baseline="30000">
                    <a:latin typeface="Times New Roman" pitchFamily="18" charset="0"/>
                  </a:rPr>
                  <a:t>11</a:t>
                </a:r>
                <a:r>
                  <a:rPr kumimoji="0" lang="en-US" altLang="zh-TW" sz="1900">
                    <a:latin typeface="Times New Roman" pitchFamily="18" charset="0"/>
                  </a:rPr>
                  <a:t>)</a:t>
                </a:r>
              </a:p>
            </p:txBody>
          </p:sp>
          <p:sp>
            <p:nvSpPr>
              <p:cNvPr id="21535" name="Text Box 39"/>
              <p:cNvSpPr txBox="1">
                <a:spLocks noChangeArrowheads="1"/>
              </p:cNvSpPr>
              <p:nvPr/>
            </p:nvSpPr>
            <p:spPr bwMode="auto">
              <a:xfrm>
                <a:off x="1980" y="13860"/>
                <a:ext cx="1260" cy="54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900">
                    <a:latin typeface="Times New Roman" pitchFamily="18" charset="0"/>
                  </a:rPr>
                  <a:t>L</a:t>
                </a:r>
                <a:r>
                  <a:rPr kumimoji="0" lang="en-US" altLang="zh-TW" sz="1900" baseline="-25000">
                    <a:latin typeface="Times New Roman" pitchFamily="18" charset="0"/>
                  </a:rPr>
                  <a:t>16</a:t>
                </a:r>
                <a:r>
                  <a:rPr kumimoji="0" lang="en-US" altLang="zh-TW" sz="1900">
                    <a:latin typeface="Times New Roman" pitchFamily="18" charset="0"/>
                  </a:rPr>
                  <a:t>(2</a:t>
                </a:r>
                <a:r>
                  <a:rPr kumimoji="0" lang="en-US" altLang="zh-TW" sz="1900" baseline="30000">
                    <a:latin typeface="Times New Roman" pitchFamily="18" charset="0"/>
                  </a:rPr>
                  <a:t>15</a:t>
                </a:r>
                <a:r>
                  <a:rPr kumimoji="0" lang="en-US" altLang="zh-TW" sz="1900">
                    <a:latin typeface="Times New Roman" pitchFamily="18" charset="0"/>
                  </a:rPr>
                  <a:t>)</a:t>
                </a:r>
              </a:p>
            </p:txBody>
          </p:sp>
        </p:grpSp>
        <p:sp>
          <p:nvSpPr>
            <p:cNvPr id="21518" name="Text Box 40"/>
            <p:cNvSpPr txBox="1">
              <a:spLocks noChangeArrowheads="1"/>
            </p:cNvSpPr>
            <p:nvPr/>
          </p:nvSpPr>
          <p:spPr bwMode="auto">
            <a:xfrm>
              <a:off x="5760" y="12060"/>
              <a:ext cx="1260" cy="9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1pPr>
              <a:lvl2pPr marL="742950" indent="-28575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2pPr>
              <a:lvl3pPr marL="11430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3pPr>
              <a:lvl4pPr marL="16002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4pPr>
              <a:lvl5pPr marL="2057400" indent="-228600" eaLnBrk="0" hangingPunct="0"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kumimoji="1">
                  <a:solidFill>
                    <a:schemeClr val="tx1"/>
                  </a:solidFill>
                  <a:latin typeface="Verdana" pitchFamily="34" charset="0"/>
                  <a:ea typeface="新細明體" charset="-120"/>
                </a:defRPr>
              </a:lvl9pPr>
            </a:lstStyle>
            <a:p>
              <a:r>
                <a:rPr kumimoji="0" lang="en-US" altLang="zh-TW" sz="1900">
                  <a:latin typeface="Times New Roman" pitchFamily="18" charset="0"/>
                  <a:ea typeface="標楷體" pitchFamily="65" charset="-120"/>
                </a:rPr>
                <a:t>Numb.ofKey Charact.</a:t>
              </a:r>
            </a:p>
          </p:txBody>
        </p:sp>
        <p:sp>
          <p:nvSpPr>
            <p:cNvPr id="21519" name="Line 41"/>
            <p:cNvSpPr>
              <a:spLocks noChangeShapeType="1"/>
            </p:cNvSpPr>
            <p:nvPr/>
          </p:nvSpPr>
          <p:spPr bwMode="auto">
            <a:xfrm flipH="1">
              <a:off x="5940" y="12960"/>
              <a:ext cx="360" cy="5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grpSp>
          <p:nvGrpSpPr>
            <p:cNvPr id="21520" name="Group 42"/>
            <p:cNvGrpSpPr>
              <a:grpSpLocks/>
            </p:cNvGrpSpPr>
            <p:nvPr/>
          </p:nvGrpSpPr>
          <p:grpSpPr bwMode="auto">
            <a:xfrm>
              <a:off x="2520" y="14040"/>
              <a:ext cx="2880" cy="1620"/>
              <a:chOff x="2520" y="14040"/>
              <a:chExt cx="2880" cy="1620"/>
            </a:xfrm>
          </p:grpSpPr>
          <p:grpSp>
            <p:nvGrpSpPr>
              <p:cNvPr id="21521" name="Group 43"/>
              <p:cNvGrpSpPr>
                <a:grpSpLocks/>
              </p:cNvGrpSpPr>
              <p:nvPr/>
            </p:nvGrpSpPr>
            <p:grpSpPr bwMode="auto">
              <a:xfrm>
                <a:off x="3780" y="14040"/>
                <a:ext cx="1620" cy="1620"/>
                <a:chOff x="3960" y="13860"/>
                <a:chExt cx="1620" cy="1620"/>
              </a:xfrm>
            </p:grpSpPr>
            <p:sp>
              <p:nvSpPr>
                <p:cNvPr id="21524" name="Text Box 44"/>
                <p:cNvSpPr txBox="1">
                  <a:spLocks noChangeArrowheads="1"/>
                </p:cNvSpPr>
                <p:nvPr/>
              </p:nvSpPr>
              <p:spPr bwMode="auto">
                <a:xfrm>
                  <a:off x="3960" y="13860"/>
                  <a:ext cx="900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k=5</a:t>
                  </a:r>
                </a:p>
              </p:txBody>
            </p:sp>
            <p:sp>
              <p:nvSpPr>
                <p:cNvPr id="21525" name="Text Box 45"/>
                <p:cNvSpPr txBox="1">
                  <a:spLocks noChangeArrowheads="1"/>
                </p:cNvSpPr>
                <p:nvPr/>
              </p:nvSpPr>
              <p:spPr bwMode="auto">
                <a:xfrm>
                  <a:off x="4680" y="13860"/>
                  <a:ext cx="900" cy="540"/>
                </a:xfrm>
                <a:prstGeom prst="rect">
                  <a:avLst/>
                </a:prstGeom>
                <a:noFill/>
                <a:ln>
                  <a:noFill/>
                </a:ln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/>
                <a:lstStyle>
                  <a:lvl1pPr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1pPr>
                  <a:lvl2pPr marL="742950" indent="-28575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2pPr>
                  <a:lvl3pPr marL="11430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3pPr>
                  <a:lvl4pPr marL="16002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4pPr>
                  <a:lvl5pPr marL="2057400" indent="-228600" eaLnBrk="0" hangingPunct="0"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5pPr>
                  <a:lvl6pPr marL="25146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6pPr>
                  <a:lvl7pPr marL="29718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7pPr>
                  <a:lvl8pPr marL="34290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8pPr>
                  <a:lvl9pPr marL="3886200" indent="-228600" eaLnBrk="0" fontAlgn="base" hangingPunct="0">
                    <a:spcBef>
                      <a:spcPct val="0"/>
                    </a:spcBef>
                    <a:spcAft>
                      <a:spcPct val="0"/>
                    </a:spcAft>
                    <a:defRPr kumimoji="1">
                      <a:solidFill>
                        <a:schemeClr val="tx1"/>
                      </a:solidFill>
                      <a:latin typeface="Verdana" pitchFamily="34" charset="0"/>
                      <a:ea typeface="新細明體" charset="-120"/>
                    </a:defRPr>
                  </a:lvl9pPr>
                </a:lstStyle>
                <a:p>
                  <a:r>
                    <a:rPr kumimoji="0" lang="en-US" altLang="zh-TW" sz="1900">
                      <a:latin typeface="Times New Roman" pitchFamily="18" charset="0"/>
                    </a:rPr>
                    <a:t>k=6</a:t>
                  </a:r>
                </a:p>
              </p:txBody>
            </p:sp>
            <p:grpSp>
              <p:nvGrpSpPr>
                <p:cNvPr id="21526" name="Group 46"/>
                <p:cNvGrpSpPr>
                  <a:grpSpLocks/>
                </p:cNvGrpSpPr>
                <p:nvPr/>
              </p:nvGrpSpPr>
              <p:grpSpPr bwMode="auto">
                <a:xfrm>
                  <a:off x="3960" y="14220"/>
                  <a:ext cx="1443" cy="1260"/>
                  <a:chOff x="4140" y="14220"/>
                  <a:chExt cx="1443" cy="1260"/>
                </a:xfrm>
              </p:grpSpPr>
              <p:sp>
                <p:nvSpPr>
                  <p:cNvPr id="21527" name="Text Box 47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40" y="14220"/>
                    <a:ext cx="723" cy="5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9pPr>
                  </a:lstStyle>
                  <a:p>
                    <a:r>
                      <a:rPr kumimoji="0" lang="en-US" altLang="zh-TW" sz="1900">
                        <a:latin typeface="Times New Roman" pitchFamily="18" charset="0"/>
                      </a:rPr>
                      <a:t>2</a:t>
                    </a:r>
                    <a:r>
                      <a:rPr kumimoji="0" lang="en-US" altLang="zh-TW" sz="1900" baseline="30000">
                        <a:latin typeface="Times New Roman" pitchFamily="18" charset="0"/>
                      </a:rPr>
                      <a:t>5-1</a:t>
                    </a:r>
                    <a:endParaRPr kumimoji="0" lang="en-US" altLang="zh-TW" sz="19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528" name="Text Box 48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60" y="14220"/>
                    <a:ext cx="723" cy="5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9pPr>
                  </a:lstStyle>
                  <a:p>
                    <a:r>
                      <a:rPr kumimoji="0" lang="en-US" altLang="zh-TW" sz="1900">
                        <a:latin typeface="Times New Roman" pitchFamily="18" charset="0"/>
                      </a:rPr>
                      <a:t>2</a:t>
                    </a:r>
                    <a:r>
                      <a:rPr kumimoji="0" lang="en-US" altLang="zh-TW" sz="1900" baseline="30000">
                        <a:latin typeface="Times New Roman" pitchFamily="18" charset="0"/>
                      </a:rPr>
                      <a:t>6-2</a:t>
                    </a:r>
                    <a:endParaRPr kumimoji="0" lang="en-US" altLang="zh-TW" sz="19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529" name="Text Box 49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40" y="14580"/>
                    <a:ext cx="723" cy="5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9pPr>
                  </a:lstStyle>
                  <a:p>
                    <a:r>
                      <a:rPr kumimoji="0" lang="en-US" altLang="zh-TW" sz="1900">
                        <a:latin typeface="Times New Roman" pitchFamily="18" charset="0"/>
                      </a:rPr>
                      <a:t>k=7</a:t>
                    </a:r>
                  </a:p>
                </p:txBody>
              </p:sp>
              <p:sp>
                <p:nvSpPr>
                  <p:cNvPr id="21530" name="Text Box 50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60" y="14580"/>
                    <a:ext cx="723" cy="5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9pPr>
                  </a:lstStyle>
                  <a:p>
                    <a:r>
                      <a:rPr kumimoji="0" lang="en-US" altLang="zh-TW" sz="1900">
                        <a:latin typeface="Times New Roman" pitchFamily="18" charset="0"/>
                      </a:rPr>
                      <a:t>k=8</a:t>
                    </a:r>
                  </a:p>
                </p:txBody>
              </p:sp>
              <p:sp>
                <p:nvSpPr>
                  <p:cNvPr id="21531" name="Text Box 51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140" y="14940"/>
                    <a:ext cx="723" cy="5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9pPr>
                  </a:lstStyle>
                  <a:p>
                    <a:r>
                      <a:rPr kumimoji="0" lang="en-US" altLang="zh-TW" sz="1900">
                        <a:latin typeface="Times New Roman" pitchFamily="18" charset="0"/>
                      </a:rPr>
                      <a:t>2</a:t>
                    </a:r>
                    <a:r>
                      <a:rPr kumimoji="0" lang="en-US" altLang="zh-TW" sz="1900" baseline="30000">
                        <a:latin typeface="Times New Roman" pitchFamily="18" charset="0"/>
                      </a:rPr>
                      <a:t>7-4</a:t>
                    </a:r>
                    <a:endParaRPr kumimoji="0" lang="en-US" altLang="zh-TW" sz="1900">
                      <a:latin typeface="Times New Roman" pitchFamily="18" charset="0"/>
                    </a:endParaRPr>
                  </a:p>
                </p:txBody>
              </p:sp>
              <p:sp>
                <p:nvSpPr>
                  <p:cNvPr id="21532" name="Text Box 52"/>
                  <p:cNvSpPr txBox="1">
                    <a:spLocks noChangeArrowheads="1"/>
                  </p:cNvSpPr>
                  <p:nvPr/>
                </p:nvSpPr>
                <p:spPr bwMode="auto">
                  <a:xfrm>
                    <a:off x="4860" y="14940"/>
                    <a:ext cx="723" cy="540"/>
                  </a:xfrm>
                  <a:prstGeom prst="rect">
                    <a:avLst/>
                  </a:prstGeom>
                  <a:noFill/>
                  <a:ln>
                    <a:noFill/>
                  </a:ln>
                  <a:extLst>
                    <a:ext uri="{909E8E84-426E-40DD-AFC4-6F175D3DCCD1}">
                      <a14:hiddenFill xmlns:a14="http://schemas.microsoft.com/office/drawing/2010/main">
                        <a:solidFill>
                          <a:srgbClr val="FFFFFF"/>
                        </a:solidFill>
                      </a14:hiddenFill>
                    </a:ex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/>
                  <a:lstStyle>
                    <a:lvl1pPr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1pPr>
                    <a:lvl2pPr marL="742950" indent="-28575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2pPr>
                    <a:lvl3pPr marL="11430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3pPr>
                    <a:lvl4pPr marL="16002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4pPr>
                    <a:lvl5pPr marL="2057400" indent="-228600" eaLnBrk="0" hangingPunct="0"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5pPr>
                    <a:lvl6pPr marL="25146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6pPr>
                    <a:lvl7pPr marL="29718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7pPr>
                    <a:lvl8pPr marL="34290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8pPr>
                    <a:lvl9pPr marL="3886200" indent="-228600" eaLnBrk="0" fontAlgn="base" hangingPunct="0">
                      <a:spcBef>
                        <a:spcPct val="0"/>
                      </a:spcBef>
                      <a:spcAft>
                        <a:spcPct val="0"/>
                      </a:spcAft>
                      <a:defRPr kumimoji="1">
                        <a:solidFill>
                          <a:schemeClr val="tx1"/>
                        </a:solidFill>
                        <a:latin typeface="Verdana" pitchFamily="34" charset="0"/>
                        <a:ea typeface="新細明體" charset="-120"/>
                      </a:defRPr>
                    </a:lvl9pPr>
                  </a:lstStyle>
                  <a:p>
                    <a:r>
                      <a:rPr kumimoji="0" lang="en-US" altLang="zh-TW" sz="1900">
                        <a:latin typeface="Times New Roman" pitchFamily="18" charset="0"/>
                      </a:rPr>
                      <a:t>2</a:t>
                    </a:r>
                    <a:r>
                      <a:rPr kumimoji="0" lang="en-US" altLang="zh-TW" sz="1900" baseline="30000">
                        <a:latin typeface="Times New Roman" pitchFamily="18" charset="0"/>
                      </a:rPr>
                      <a:t>8-4</a:t>
                    </a:r>
                    <a:endParaRPr kumimoji="0" lang="en-US" altLang="zh-TW" sz="1900">
                      <a:latin typeface="Times New Roman" pitchFamily="18" charset="0"/>
                    </a:endParaRPr>
                  </a:p>
                </p:txBody>
              </p:sp>
            </p:grpSp>
          </p:grpSp>
          <p:sp>
            <p:nvSpPr>
              <p:cNvPr id="21522" name="Text Box 53"/>
              <p:cNvSpPr txBox="1">
                <a:spLocks noChangeArrowheads="1"/>
              </p:cNvSpPr>
              <p:nvPr/>
            </p:nvSpPr>
            <p:spPr bwMode="auto">
              <a:xfrm>
                <a:off x="2520" y="14220"/>
                <a:ext cx="720" cy="1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9pPr>
              </a:lstStyle>
              <a:p>
                <a:r>
                  <a:rPr kumimoji="0" lang="zh-TW" altLang="en-US" sz="1900">
                    <a:latin typeface="Times New Roman" pitchFamily="18" charset="0"/>
                    <a:ea typeface="標楷體" pitchFamily="65" charset="-120"/>
                  </a:rPr>
                  <a:t>解</a:t>
                </a:r>
              </a:p>
              <a:p>
                <a:r>
                  <a:rPr kumimoji="0" lang="zh-TW" altLang="en-US" sz="1900">
                    <a:latin typeface="Times New Roman" pitchFamily="18" charset="0"/>
                    <a:ea typeface="標楷體" pitchFamily="65" charset="-120"/>
                  </a:rPr>
                  <a:t>析</a:t>
                </a:r>
              </a:p>
              <a:p>
                <a:r>
                  <a:rPr kumimoji="0" lang="zh-TW" altLang="en-US" sz="1900">
                    <a:latin typeface="Times New Roman" pitchFamily="18" charset="0"/>
                    <a:ea typeface="標楷體" pitchFamily="65" charset="-120"/>
                  </a:rPr>
                  <a:t>度</a:t>
                </a:r>
              </a:p>
            </p:txBody>
          </p:sp>
          <p:sp>
            <p:nvSpPr>
              <p:cNvPr id="21523" name="Text Box 54"/>
              <p:cNvSpPr txBox="1">
                <a:spLocks noChangeArrowheads="1"/>
              </p:cNvSpPr>
              <p:nvPr/>
            </p:nvSpPr>
            <p:spPr bwMode="auto">
              <a:xfrm>
                <a:off x="3060" y="14220"/>
                <a:ext cx="720" cy="126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/>
              <a:lstStyle>
                <a:lvl1pPr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1pPr>
                <a:lvl2pPr marL="742950" indent="-28575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2pPr>
                <a:lvl3pPr marL="11430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3pPr>
                <a:lvl4pPr marL="16002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4pPr>
                <a:lvl5pPr marL="2057400" indent="-228600" eaLnBrk="0" hangingPunct="0"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kumimoji="1">
                    <a:solidFill>
                      <a:schemeClr val="tx1"/>
                    </a:solidFill>
                    <a:latin typeface="Verdana" pitchFamily="34" charset="0"/>
                    <a:ea typeface="新細明體" charset="-120"/>
                  </a:defRPr>
                </a:lvl9pPr>
              </a:lstStyle>
              <a:p>
                <a:r>
                  <a:rPr kumimoji="0" lang="en-US" altLang="zh-TW" sz="1900">
                    <a:latin typeface="Times New Roman" pitchFamily="18" charset="0"/>
                    <a:ea typeface="標楷體" pitchFamily="65" charset="-120"/>
                  </a:rPr>
                  <a:t>(IV)</a:t>
                </a:r>
              </a:p>
              <a:p>
                <a:endParaRPr kumimoji="0" lang="en-US" altLang="zh-TW" sz="1900">
                  <a:latin typeface="Times New Roman" pitchFamily="18" charset="0"/>
                  <a:ea typeface="標楷體" pitchFamily="65" charset="-120"/>
                </a:endParaRPr>
              </a:p>
              <a:p>
                <a:r>
                  <a:rPr kumimoji="0" lang="en-US" altLang="zh-TW" sz="1900">
                    <a:latin typeface="Times New Roman" pitchFamily="18" charset="0"/>
                    <a:ea typeface="標楷體" pitchFamily="65" charset="-120"/>
                  </a:rPr>
                  <a:t>(Ⅲ)</a:t>
                </a:r>
              </a:p>
            </p:txBody>
          </p:sp>
        </p:grpSp>
      </p:grpSp>
      <p:sp>
        <p:nvSpPr>
          <p:cNvPr id="21509" name="Text Box 55"/>
          <p:cNvSpPr txBox="1">
            <a:spLocks noChangeArrowheads="1"/>
          </p:cNvSpPr>
          <p:nvPr/>
        </p:nvSpPr>
        <p:spPr bwMode="auto">
          <a:xfrm>
            <a:off x="685800" y="2098675"/>
            <a:ext cx="79359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zh-TW" altLang="en-US" sz="24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一、</a:t>
            </a:r>
            <a:r>
              <a:rPr lang="en-US" altLang="zh-TW" sz="24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Selection between </a:t>
            </a:r>
            <a:r>
              <a:rPr lang="en-US" altLang="zh-TW" sz="24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l</a:t>
            </a:r>
            <a:r>
              <a:rPr lang="en-US" altLang="zh-TW" sz="2400" baseline="300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k</a:t>
            </a:r>
            <a:r>
              <a:rPr lang="en-US" altLang="zh-TW" sz="24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 (full), l</a:t>
            </a:r>
            <a:r>
              <a:rPr lang="en-US" altLang="zh-TW" sz="2400" baseline="300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k-p </a:t>
            </a:r>
            <a:r>
              <a:rPr lang="en-US" altLang="zh-TW" sz="24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(</a:t>
            </a:r>
            <a:r>
              <a:rPr lang="en-US" altLang="zh-TW" sz="2400">
                <a:solidFill>
                  <a:srgbClr val="000000"/>
                </a:solidFill>
                <a:latin typeface="標楷體" pitchFamily="65" charset="-120"/>
                <a:ea typeface="標楷體" pitchFamily="65" charset="-120"/>
              </a:rPr>
              <a:t>fractional</a:t>
            </a:r>
            <a:r>
              <a:rPr lang="en-US" altLang="zh-TW" sz="24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), Taguchi</a:t>
            </a:r>
            <a:r>
              <a:rPr lang="en-US" altLang="zh-TW" sz="24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B62BD90F-0C06-45C4-826D-D319D307A175}" type="slidenum">
              <a:rPr kumimoji="0" lang="en-US" altLang="zh-TW"/>
              <a:pPr eaLnBrk="1" hangingPunct="1"/>
              <a:t>1</a:t>
            </a:fld>
            <a:endParaRPr kumimoji="0" lang="en-US" altLang="zh-TW"/>
          </a:p>
        </p:txBody>
      </p:sp>
      <p:sp>
        <p:nvSpPr>
          <p:cNvPr id="191491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i="1" smtClean="0">
                <a:solidFill>
                  <a:srgbClr val="666633"/>
                </a:solidFill>
                <a:ea typeface="Arial Unicode MS" pitchFamily="34" charset="-120"/>
                <a:cs typeface="Arial Unicode MS" pitchFamily="34" charset="-120"/>
              </a:rPr>
              <a:t>          </a:t>
            </a:r>
            <a:r>
              <a:rPr lang="en-US" altLang="zh-TW" smtClean="0"/>
              <a:t>Fractional factorial design</a:t>
            </a:r>
            <a:endParaRPr lang="en-US" altLang="zh-TW" i="1" smtClean="0">
              <a:solidFill>
                <a:srgbClr val="666633"/>
              </a:solidFill>
              <a:ea typeface="Arial Unicode MS" pitchFamily="34" charset="-120"/>
              <a:cs typeface="Arial Unicode MS" pitchFamily="34" charset="-120"/>
            </a:endParaRPr>
          </a:p>
        </p:txBody>
      </p:sp>
      <p:sp>
        <p:nvSpPr>
          <p:cNvPr id="410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600200"/>
            <a:ext cx="7861300" cy="1978025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None/>
            </a:pPr>
            <a:r>
              <a:rPr lang="en-US" altLang="zh-TW" smtClean="0"/>
              <a:t>2</a:t>
            </a:r>
            <a:r>
              <a:rPr lang="en-US" altLang="zh-TW" baseline="30000" smtClean="0"/>
              <a:t>k-p</a:t>
            </a:r>
            <a:r>
              <a:rPr lang="zh-TW" altLang="en-US" smtClean="0"/>
              <a:t>：</a:t>
            </a:r>
            <a:r>
              <a:rPr lang="en-US" altLang="zh-TW" smtClean="0"/>
              <a:t>k factors with 2 levels each, (1/2)</a:t>
            </a:r>
            <a:r>
              <a:rPr lang="en-US" altLang="zh-TW" baseline="30000" smtClean="0"/>
              <a:t>p</a:t>
            </a:r>
            <a:r>
              <a:rPr lang="en-US" altLang="zh-TW" smtClean="0"/>
              <a:t> Fraction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p"/>
            </a:pPr>
            <a:r>
              <a:rPr lang="en-US" altLang="zh-TW" smtClean="0"/>
              <a:t>2</a:t>
            </a:r>
            <a:r>
              <a:rPr lang="en-US" altLang="zh-TW" baseline="30000" smtClean="0"/>
              <a:t>6-1</a:t>
            </a:r>
            <a:r>
              <a:rPr lang="en-US" altLang="zh-TW" smtClean="0"/>
              <a:t>: 6 factors with 2 levels each, 1/2 Fraction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p"/>
            </a:pPr>
            <a:r>
              <a:rPr lang="en-US" altLang="zh-TW" smtClean="0"/>
              <a:t>2</a:t>
            </a:r>
            <a:r>
              <a:rPr lang="en-US" altLang="zh-TW" baseline="30000" smtClean="0"/>
              <a:t>8-2</a:t>
            </a:r>
            <a:r>
              <a:rPr lang="en-US" altLang="zh-TW" smtClean="0"/>
              <a:t>: 8 factors with 2 levels each, 1/4 Fraction</a:t>
            </a:r>
          </a:p>
          <a:p>
            <a:pPr lvl="1" eaLnBrk="1" hangingPunct="1">
              <a:buClr>
                <a:schemeClr val="tx1"/>
              </a:buClr>
              <a:buFont typeface="Wingdings" pitchFamily="2" charset="2"/>
              <a:buChar char="p"/>
            </a:pPr>
            <a:r>
              <a:rPr lang="en-US" altLang="zh-TW" smtClean="0"/>
              <a:t>R: resolution</a:t>
            </a:r>
          </a:p>
        </p:txBody>
      </p:sp>
      <p:grpSp>
        <p:nvGrpSpPr>
          <p:cNvPr id="4101" name="Group 24"/>
          <p:cNvGrpSpPr>
            <a:grpSpLocks/>
          </p:cNvGrpSpPr>
          <p:nvPr/>
        </p:nvGrpSpPr>
        <p:grpSpPr bwMode="auto">
          <a:xfrm>
            <a:off x="0" y="0"/>
            <a:ext cx="9144000" cy="406400"/>
            <a:chOff x="0" y="0"/>
            <a:chExt cx="5760" cy="344"/>
          </a:xfrm>
        </p:grpSpPr>
        <p:sp>
          <p:nvSpPr>
            <p:cNvPr id="4107" name="Rectangle 25"/>
            <p:cNvSpPr>
              <a:spLocks noChangeArrowheads="1"/>
            </p:cNvSpPr>
            <p:nvPr/>
          </p:nvSpPr>
          <p:spPr bwMode="auto">
            <a:xfrm>
              <a:off x="0" y="0"/>
              <a:ext cx="180" cy="336"/>
            </a:xfrm>
            <a:prstGeom prst="rect">
              <a:avLst/>
            </a:prstGeom>
            <a:gradFill rotWithShape="0">
              <a:gsLst>
                <a:gs pos="0">
                  <a:schemeClr val="folHlink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pPr algn="ctr"/>
              <a:endParaRPr kumimoji="0" lang="zh-TW" altLang="zh-TW" sz="2400">
                <a:latin typeface="Times New Roman" pitchFamily="18" charset="0"/>
              </a:endParaRPr>
            </a:p>
          </p:txBody>
        </p:sp>
        <p:sp>
          <p:nvSpPr>
            <p:cNvPr id="4108" name="Rectangle 26"/>
            <p:cNvSpPr>
              <a:spLocks noChangeArrowheads="1"/>
            </p:cNvSpPr>
            <p:nvPr/>
          </p:nvSpPr>
          <p:spPr bwMode="auto">
            <a:xfrm>
              <a:off x="260" y="85"/>
              <a:ext cx="5500" cy="173"/>
            </a:xfrm>
            <a:prstGeom prst="rect">
              <a:avLst/>
            </a:prstGeom>
            <a:gradFill rotWithShape="1">
              <a:gsLst>
                <a:gs pos="0">
                  <a:srgbClr val="3366FF"/>
                </a:gs>
                <a:gs pos="100000">
                  <a:schemeClr val="bg1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zh-TW" altLang="zh-TW" sz="2400">
                <a:latin typeface="Times New Roman" pitchFamily="18" charset="0"/>
              </a:endParaRPr>
            </a:p>
          </p:txBody>
        </p:sp>
        <p:sp>
          <p:nvSpPr>
            <p:cNvPr id="4109" name="Rectangle 27"/>
            <p:cNvSpPr>
              <a:spLocks noChangeArrowheads="1"/>
            </p:cNvSpPr>
            <p:nvPr/>
          </p:nvSpPr>
          <p:spPr bwMode="auto">
            <a:xfrm>
              <a:off x="258" y="85"/>
              <a:ext cx="87" cy="89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zh-TW" altLang="zh-TW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4110" name="Rectangle 28"/>
            <p:cNvSpPr>
              <a:spLocks noChangeArrowheads="1"/>
            </p:cNvSpPr>
            <p:nvPr/>
          </p:nvSpPr>
          <p:spPr bwMode="auto">
            <a:xfrm>
              <a:off x="345" y="0"/>
              <a:ext cx="88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zh-TW" altLang="zh-TW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4111" name="Rectangle 29"/>
            <p:cNvSpPr>
              <a:spLocks noChangeArrowheads="1"/>
            </p:cNvSpPr>
            <p:nvPr/>
          </p:nvSpPr>
          <p:spPr bwMode="auto">
            <a:xfrm>
              <a:off x="345" y="85"/>
              <a:ext cx="88" cy="89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zh-TW" altLang="zh-TW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4112" name="Rectangle 30"/>
            <p:cNvSpPr>
              <a:spLocks noChangeArrowheads="1"/>
            </p:cNvSpPr>
            <p:nvPr/>
          </p:nvSpPr>
          <p:spPr bwMode="auto">
            <a:xfrm>
              <a:off x="173" y="173"/>
              <a:ext cx="86" cy="87"/>
            </a:xfrm>
            <a:prstGeom prst="rect">
              <a:avLst/>
            </a:prstGeom>
            <a:solidFill>
              <a:schemeClr val="folHlink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zh-TW" altLang="zh-TW">
                <a:solidFill>
                  <a:schemeClr val="hlink"/>
                </a:solidFill>
                <a:latin typeface="Arial" charset="0"/>
              </a:endParaRPr>
            </a:p>
          </p:txBody>
        </p:sp>
        <p:sp>
          <p:nvSpPr>
            <p:cNvPr id="4113" name="Rectangle 31"/>
            <p:cNvSpPr>
              <a:spLocks noChangeArrowheads="1"/>
            </p:cNvSpPr>
            <p:nvPr/>
          </p:nvSpPr>
          <p:spPr bwMode="auto">
            <a:xfrm>
              <a:off x="83" y="86"/>
              <a:ext cx="89" cy="87"/>
            </a:xfrm>
            <a:prstGeom prst="rect">
              <a:avLst/>
            </a:prstGeom>
            <a:solidFill>
              <a:schemeClr val="bg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zh-TW" altLang="zh-TW" sz="2400">
                <a:latin typeface="Times New Roman" pitchFamily="18" charset="0"/>
              </a:endParaRPr>
            </a:p>
          </p:txBody>
        </p:sp>
        <p:sp>
          <p:nvSpPr>
            <p:cNvPr id="4114" name="Rectangle 32"/>
            <p:cNvSpPr>
              <a:spLocks noChangeArrowheads="1"/>
            </p:cNvSpPr>
            <p:nvPr/>
          </p:nvSpPr>
          <p:spPr bwMode="auto">
            <a:xfrm>
              <a:off x="258" y="171"/>
              <a:ext cx="87" cy="8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zh-TW" altLang="zh-TW">
                <a:solidFill>
                  <a:schemeClr val="accent2"/>
                </a:solidFill>
                <a:latin typeface="Arial" charset="0"/>
              </a:endParaRPr>
            </a:p>
          </p:txBody>
        </p:sp>
        <p:sp>
          <p:nvSpPr>
            <p:cNvPr id="4115" name="Rectangle 33"/>
            <p:cNvSpPr>
              <a:spLocks noChangeArrowheads="1"/>
            </p:cNvSpPr>
            <p:nvPr/>
          </p:nvSpPr>
          <p:spPr bwMode="auto">
            <a:xfrm>
              <a:off x="173" y="258"/>
              <a:ext cx="86" cy="86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kumimoji="0" lang="zh-TW" altLang="zh-TW">
                <a:solidFill>
                  <a:schemeClr val="accent2"/>
                </a:solidFill>
                <a:latin typeface="Arial" charset="0"/>
              </a:endParaRPr>
            </a:p>
          </p:txBody>
        </p:sp>
      </p:grpSp>
      <p:grpSp>
        <p:nvGrpSpPr>
          <p:cNvPr id="4102" name="Group 34"/>
          <p:cNvGrpSpPr>
            <a:grpSpLocks/>
          </p:cNvGrpSpPr>
          <p:nvPr/>
        </p:nvGrpSpPr>
        <p:grpSpPr bwMode="auto">
          <a:xfrm>
            <a:off x="7527925" y="5113338"/>
            <a:ext cx="1501775" cy="1622425"/>
            <a:chOff x="4718" y="3213"/>
            <a:chExt cx="946" cy="1022"/>
          </a:xfrm>
        </p:grpSpPr>
        <p:sp>
          <p:nvSpPr>
            <p:cNvPr id="4105" name="Rectangle 35"/>
            <p:cNvSpPr>
              <a:spLocks noChangeArrowheads="1"/>
            </p:cNvSpPr>
            <p:nvPr/>
          </p:nvSpPr>
          <p:spPr bwMode="auto">
            <a:xfrm rot="5400000" flipV="1">
              <a:off x="5152" y="3757"/>
              <a:ext cx="44" cy="911"/>
            </a:xfrm>
            <a:prstGeom prst="rect">
              <a:avLst/>
            </a:prstGeom>
            <a:gradFill rotWithShape="1">
              <a:gsLst>
                <a:gs pos="0">
                  <a:srgbClr val="765E00"/>
                </a:gs>
                <a:gs pos="100000">
                  <a:srgbClr val="FFCC00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  <p:sp>
          <p:nvSpPr>
            <p:cNvPr id="4106" name="Rectangle 36"/>
            <p:cNvSpPr>
              <a:spLocks noChangeArrowheads="1"/>
            </p:cNvSpPr>
            <p:nvPr/>
          </p:nvSpPr>
          <p:spPr bwMode="auto">
            <a:xfrm rot="10800000" flipH="1" flipV="1">
              <a:off x="5620" y="3213"/>
              <a:ext cx="44" cy="1013"/>
            </a:xfrm>
            <a:prstGeom prst="rect">
              <a:avLst/>
            </a:prstGeom>
            <a:gradFill rotWithShape="1">
              <a:gsLst>
                <a:gs pos="0">
                  <a:srgbClr val="000000"/>
                </a:gs>
                <a:gs pos="100000">
                  <a:srgbClr val="CC99FF"/>
                </a:gs>
              </a:gsLst>
              <a:lin ang="5400000" scaled="1"/>
            </a:gra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TW" altLang="en-US"/>
            </a:p>
          </p:txBody>
        </p:sp>
      </p:grpSp>
      <p:sp>
        <p:nvSpPr>
          <p:cNvPr id="4103" name="Rectangle 37"/>
          <p:cNvSpPr>
            <a:spLocks noChangeArrowheads="1"/>
          </p:cNvSpPr>
          <p:nvPr/>
        </p:nvSpPr>
        <p:spPr bwMode="auto">
          <a:xfrm>
            <a:off x="3284538" y="6527800"/>
            <a:ext cx="2735262" cy="2159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zh-TW" altLang="en-US" sz="1400">
                <a:latin typeface="Times New Roman" pitchFamily="18" charset="0"/>
                <a:ea typeface="標楷體" pitchFamily="65" charset="-120"/>
              </a:rPr>
              <a:t>元智大學  江行全教授</a:t>
            </a:r>
          </a:p>
        </p:txBody>
      </p:sp>
      <p:graphicFrame>
        <p:nvGraphicFramePr>
          <p:cNvPr id="4104" name="Object 39"/>
          <p:cNvGraphicFramePr>
            <a:graphicFrameLocks noGrp="1" noChangeAspect="1"/>
          </p:cNvGraphicFramePr>
          <p:nvPr>
            <p:ph sz="half" idx="2"/>
          </p:nvPr>
        </p:nvGraphicFramePr>
        <p:xfrm>
          <a:off x="1565275" y="738188"/>
          <a:ext cx="876300" cy="685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7" name="方程式" r:id="rId4" imgW="291973" imgH="228501" progId="Equation.3">
                  <p:embed/>
                </p:oleObj>
              </mc:Choice>
              <mc:Fallback>
                <p:oleObj name="方程式" r:id="rId4" imgW="291973" imgH="228501" progId="Equation.3">
                  <p:embed/>
                  <p:pic>
                    <p:nvPicPr>
                      <p:cNvPr id="0" name="Object 3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65275" y="738188"/>
                        <a:ext cx="876300" cy="685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E5EE3951-3C98-4DDA-9480-B45408967A76}" type="slidenum">
              <a:rPr kumimoji="0" lang="en-US" altLang="zh-TW"/>
              <a:pPr eaLnBrk="1" hangingPunct="1"/>
              <a:t>19</a:t>
            </a:fld>
            <a:endParaRPr kumimoji="0" lang="en-US" altLang="zh-TW"/>
          </a:p>
        </p:txBody>
      </p:sp>
      <p:sp>
        <p:nvSpPr>
          <p:cNvPr id="12759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b="0" smtClean="0">
                <a:solidFill>
                  <a:srgbClr val="000000"/>
                </a:solidFill>
              </a:rPr>
              <a:t>Planning For DOE (Cont</a:t>
            </a:r>
            <a:r>
              <a:rPr lang="en-US" altLang="zh-TW" b="0" smtClean="0">
                <a:solidFill>
                  <a:srgbClr val="000000"/>
                </a:solidFill>
                <a:latin typeface="Times New Roman"/>
              </a:rPr>
              <a:t>’</a:t>
            </a:r>
            <a:r>
              <a:rPr lang="en-US" altLang="zh-TW" b="0" smtClean="0">
                <a:solidFill>
                  <a:srgbClr val="000000"/>
                </a:solidFill>
              </a:rPr>
              <a:t>)</a:t>
            </a:r>
          </a:p>
        </p:txBody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90600" y="2286000"/>
            <a:ext cx="7315200" cy="654050"/>
          </a:xfrm>
        </p:spPr>
        <p:txBody>
          <a:bodyPr/>
          <a:lstStyle/>
          <a:p>
            <a:pPr eaLnBrk="1" hangingPunct="1">
              <a:buFont typeface="Wingdings" pitchFamily="2" charset="2"/>
              <a:buNone/>
            </a:pPr>
            <a:r>
              <a:rPr lang="zh-TW" altLang="en-US" b="1" smtClean="0">
                <a:solidFill>
                  <a:srgbClr val="000000"/>
                </a:solidFill>
                <a:latin typeface="標楷體" pitchFamily="65" charset="-120"/>
              </a:rPr>
              <a:t>二、</a:t>
            </a:r>
            <a:r>
              <a:rPr lang="en-US" altLang="zh-TW" b="1" smtClean="0">
                <a:solidFill>
                  <a:srgbClr val="000000"/>
                </a:solidFill>
                <a:latin typeface="標楷體" pitchFamily="65" charset="-120"/>
              </a:rPr>
              <a:t>Data Analysis Procedure</a:t>
            </a:r>
            <a:endParaRPr lang="en-US" altLang="zh-TW" smtClean="0">
              <a:ea typeface="新細明體" charset="-120"/>
            </a:endParaRPr>
          </a:p>
        </p:txBody>
      </p:sp>
      <p:sp>
        <p:nvSpPr>
          <p:cNvPr id="22533" name="Text Box 4"/>
          <p:cNvSpPr txBox="1">
            <a:spLocks noChangeArrowheads="1"/>
          </p:cNvSpPr>
          <p:nvPr/>
        </p:nvSpPr>
        <p:spPr bwMode="auto">
          <a:xfrm>
            <a:off x="914400" y="3124200"/>
            <a:ext cx="7239000" cy="2286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234000">
            <a:spAutoFit/>
          </a:bodyPr>
          <a:lstStyle>
            <a:lvl1pPr marL="187325" indent="-187325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>
              <a:buFontTx/>
              <a:buAutoNum type="arabicPeriod"/>
            </a:pPr>
            <a:r>
              <a:rPr lang="en-US" altLang="zh-TW" sz="24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 </a:t>
            </a:r>
            <a:r>
              <a:rPr lang="en-US" altLang="zh-TW" sz="20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Perform Effect Normal Probability Plot</a:t>
            </a:r>
            <a:endParaRPr lang="en-US" altLang="zh-TW" sz="2000">
              <a:latin typeface="Times New Roman" pitchFamily="18" charset="0"/>
            </a:endParaRPr>
          </a:p>
          <a:p>
            <a:pPr eaLnBrk="1" hangingPunct="1">
              <a:buFontTx/>
              <a:buAutoNum type="arabicPeriod" startAt="2"/>
            </a:pPr>
            <a:r>
              <a:rPr lang="en-US" altLang="zh-TW" sz="20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 Perform Effect Pareto Plot</a:t>
            </a:r>
            <a:endParaRPr lang="en-US" altLang="zh-TW" sz="2000">
              <a:latin typeface="Times New Roman" pitchFamily="18" charset="0"/>
            </a:endParaRPr>
          </a:p>
          <a:p>
            <a:pPr eaLnBrk="1" hangingPunct="1">
              <a:buFontTx/>
              <a:buAutoNum type="arabicPeriod" startAt="2"/>
            </a:pP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 Conduct ANOVA to confirm the key factors</a:t>
            </a:r>
            <a:endParaRPr lang="en-US" altLang="zh-TW" sz="2000" b="1">
              <a:latin typeface="Times New Roman" pitchFamily="18" charset="0"/>
            </a:endParaRPr>
          </a:p>
          <a:p>
            <a:pPr eaLnBrk="1" hangingPunct="1">
              <a:buFontTx/>
              <a:buAutoNum type="arabicPeriod" startAt="4"/>
            </a:pPr>
            <a:r>
              <a:rPr lang="en-US" altLang="zh-TW" sz="2000" b="1">
                <a:latin typeface="Times New Roman" pitchFamily="18" charset="0"/>
              </a:rPr>
              <a:t> </a:t>
            </a:r>
            <a:r>
              <a:rPr lang="en-US" altLang="zh-TW" sz="2000" b="1">
                <a:latin typeface="Times New Roman" pitchFamily="18" charset="0"/>
                <a:ea typeface="標楷體" pitchFamily="65" charset="-120"/>
              </a:rPr>
              <a:t>Establish Prediction/Regression Equation </a:t>
            </a:r>
            <a:endParaRPr lang="en-US" altLang="zh-TW" sz="2000" b="1">
              <a:latin typeface="Times New Roman" pitchFamily="18" charset="0"/>
            </a:endParaRPr>
          </a:p>
          <a:p>
            <a:pPr eaLnBrk="1" hangingPunct="1">
              <a:buFontTx/>
              <a:buAutoNum type="arabicPeriod" startAt="5"/>
            </a:pPr>
            <a:r>
              <a:rPr lang="en-US" altLang="zh-TW" sz="2000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Perform residual analysis (Normal probability plot) and Lack of Fit test for fitted Model/ </a:t>
            </a:r>
            <a:r>
              <a:rPr lang="en-US" altLang="zh-TW" sz="2000" b="1">
                <a:latin typeface="Times New Roman" pitchFamily="18" charset="0"/>
              </a:rPr>
              <a:t>Regression Equation</a:t>
            </a:r>
            <a:endParaRPr lang="en-US" altLang="zh-TW" sz="2000">
              <a:solidFill>
                <a:srgbClr val="000000"/>
              </a:solidFill>
              <a:latin typeface="Times New Roman" pitchFamily="18" charset="0"/>
              <a:ea typeface="標楷體" pitchFamily="65" charset="-120"/>
            </a:endParaRPr>
          </a:p>
          <a:p>
            <a:pPr eaLnBrk="1" hangingPunct="1">
              <a:buFontTx/>
              <a:buAutoNum type="arabicPeriod" startAt="6"/>
            </a:pPr>
            <a:r>
              <a:rPr lang="en-US" altLang="zh-TW" sz="2000" b="1">
                <a:solidFill>
                  <a:srgbClr val="000000"/>
                </a:solidFill>
                <a:latin typeface="Times New Roman" pitchFamily="18" charset="0"/>
                <a:ea typeface="標楷體" pitchFamily="65" charset="-120"/>
              </a:rPr>
              <a:t>Perform confirmatory test (MAPE&lt;5%)</a:t>
            </a:r>
            <a:r>
              <a:rPr lang="en-US" altLang="zh-TW" sz="2000">
                <a:latin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F0FB412F-2A91-4221-A7B1-64E25C8054EC}" type="slidenum">
              <a:rPr kumimoji="0" lang="en-US" altLang="zh-TW"/>
              <a:pPr eaLnBrk="1" hangingPunct="1"/>
              <a:t>20</a:t>
            </a:fld>
            <a:endParaRPr kumimoji="0" lang="en-US" altLang="zh-TW"/>
          </a:p>
        </p:txBody>
      </p:sp>
      <p:sp>
        <p:nvSpPr>
          <p:cNvPr id="1945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Class Exercise</a:t>
            </a:r>
          </a:p>
        </p:txBody>
      </p:sp>
      <p:sp>
        <p:nvSpPr>
          <p:cNvPr id="23556" name="Rectangle 4"/>
          <p:cNvSpPr>
            <a:spLocks noGrp="1" noChangeArrowheads="1"/>
          </p:cNvSpPr>
          <p:nvPr>
            <p:ph type="body" idx="1"/>
          </p:nvPr>
        </p:nvSpPr>
        <p:spPr>
          <a:xfrm>
            <a:off x="457200" y="1600200"/>
            <a:ext cx="8229600" cy="3487738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en-US" altLang="zh-TW" sz="2000" smtClean="0"/>
              <a:t>Five factors in a manufacturing process for an integrated circuit were investigated in a 2</a:t>
            </a:r>
            <a:r>
              <a:rPr lang="en-US" altLang="zh-TW" sz="2000" baseline="30000" smtClean="0"/>
              <a:t>5-1</a:t>
            </a:r>
            <a:r>
              <a:rPr lang="en-US" altLang="zh-TW" sz="2000" smtClean="0"/>
              <a:t> design with the objective of improving the process yield.</a:t>
            </a:r>
            <a:endParaRPr lang="en-US" altLang="zh-TW" sz="2000" smtClean="0">
              <a:ea typeface="華康粗圓體" pitchFamily="49" charset="-120"/>
            </a:endParaRPr>
          </a:p>
          <a:p>
            <a:pPr lvl="1" eaLnBrk="1" hangingPunct="1"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mtClean="0">
                <a:ea typeface="華康粗圓體" pitchFamily="49" charset="-120"/>
              </a:rPr>
              <a:t> A</a:t>
            </a:r>
            <a:r>
              <a:rPr lang="zh-TW" altLang="en-US" smtClean="0"/>
              <a:t>：</a:t>
            </a:r>
            <a:r>
              <a:rPr lang="en-US" altLang="zh-TW" smtClean="0"/>
              <a:t>aperture setting </a:t>
            </a:r>
            <a:r>
              <a:rPr lang="en-US" altLang="zh-TW" smtClean="0">
                <a:ea typeface="華康粗圓體" pitchFamily="49" charset="-120"/>
              </a:rPr>
              <a:t>(small, large) </a:t>
            </a:r>
          </a:p>
          <a:p>
            <a:pPr lvl="1" eaLnBrk="1" hangingPunct="1"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mtClean="0">
                <a:ea typeface="華康粗圓體" pitchFamily="49" charset="-120"/>
              </a:rPr>
              <a:t> B</a:t>
            </a:r>
            <a:r>
              <a:rPr lang="zh-TW" altLang="en-US" smtClean="0"/>
              <a:t>：</a:t>
            </a:r>
            <a:r>
              <a:rPr lang="en-US" altLang="zh-TW" smtClean="0"/>
              <a:t>exposure time </a:t>
            </a:r>
            <a:r>
              <a:rPr lang="en-US" altLang="zh-TW" smtClean="0">
                <a:ea typeface="華康粗圓體" pitchFamily="49" charset="-120"/>
              </a:rPr>
              <a:t>(20% below or above nominal)</a:t>
            </a:r>
          </a:p>
          <a:p>
            <a:pPr lvl="1" eaLnBrk="1" hangingPunct="1"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mtClean="0">
                <a:ea typeface="華康粗圓體" pitchFamily="49" charset="-120"/>
              </a:rPr>
              <a:t> C</a:t>
            </a:r>
            <a:r>
              <a:rPr lang="zh-TW" altLang="en-US" smtClean="0"/>
              <a:t>：</a:t>
            </a:r>
            <a:r>
              <a:rPr lang="en-US" altLang="zh-TW" smtClean="0"/>
              <a:t>develop time </a:t>
            </a:r>
            <a:r>
              <a:rPr lang="en-US" altLang="zh-TW" smtClean="0">
                <a:ea typeface="華康粗圓體" pitchFamily="49" charset="-120"/>
              </a:rPr>
              <a:t>(30, 45 sec)</a:t>
            </a:r>
          </a:p>
          <a:p>
            <a:pPr lvl="1" eaLnBrk="1" hangingPunct="1"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mtClean="0">
                <a:ea typeface="華康粗圓體" pitchFamily="49" charset="-120"/>
              </a:rPr>
              <a:t> D</a:t>
            </a:r>
            <a:r>
              <a:rPr lang="zh-TW" altLang="en-US" smtClean="0"/>
              <a:t>：</a:t>
            </a:r>
            <a:r>
              <a:rPr lang="en-US" altLang="zh-TW" smtClean="0"/>
              <a:t>mask dimension </a:t>
            </a:r>
            <a:r>
              <a:rPr lang="en-US" altLang="zh-TW" smtClean="0">
                <a:ea typeface="華康粗圓體" pitchFamily="49" charset="-120"/>
              </a:rPr>
              <a:t>(small, large)</a:t>
            </a:r>
          </a:p>
          <a:p>
            <a:pPr lvl="1" eaLnBrk="1" hangingPunct="1">
              <a:buClr>
                <a:srgbClr val="FF3300"/>
              </a:buClr>
              <a:buFont typeface="Wingdings" pitchFamily="2" charset="2"/>
              <a:buChar char="¨"/>
            </a:pPr>
            <a:r>
              <a:rPr lang="en-US" altLang="zh-TW" smtClean="0">
                <a:ea typeface="華康粗圓體" pitchFamily="49" charset="-120"/>
              </a:rPr>
              <a:t> E</a:t>
            </a:r>
            <a:r>
              <a:rPr lang="zh-TW" altLang="en-US" smtClean="0"/>
              <a:t>：</a:t>
            </a:r>
            <a:r>
              <a:rPr lang="en-US" altLang="zh-TW" smtClean="0"/>
              <a:t>etch time </a:t>
            </a:r>
            <a:r>
              <a:rPr lang="en-US" altLang="zh-TW" smtClean="0">
                <a:ea typeface="華康粗圓體" pitchFamily="49" charset="-120"/>
              </a:rPr>
              <a:t>(14.5, 15.5 min)</a:t>
            </a:r>
          </a:p>
        </p:txBody>
      </p:sp>
      <p:sp>
        <p:nvSpPr>
          <p:cNvPr id="23557" name="Rectangle 16"/>
          <p:cNvSpPr>
            <a:spLocks noChangeArrowheads="1"/>
          </p:cNvSpPr>
          <p:nvPr/>
        </p:nvSpPr>
        <p:spPr bwMode="auto">
          <a:xfrm>
            <a:off x="5724525" y="5949950"/>
            <a:ext cx="2952750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TW" altLang="en-US" sz="1400">
                <a:solidFill>
                  <a:schemeClr val="tx2"/>
                </a:solidFill>
                <a:latin typeface="Arial" charset="0"/>
                <a:ea typeface="標楷體" pitchFamily="65" charset="-120"/>
              </a:rPr>
              <a:t>資料來源</a:t>
            </a:r>
            <a:r>
              <a:rPr lang="zh-TW" altLang="en-US" sz="140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zh-TW" sz="1400">
                <a:solidFill>
                  <a:schemeClr val="tx2"/>
                </a:solidFill>
                <a:latin typeface="Arial" charset="0"/>
              </a:rPr>
              <a:t>Montgomery 5th ed., p.311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378BE400-3B9F-4D77-B5BC-EE422E0FEE1B}" type="slidenum">
              <a:rPr kumimoji="0" lang="en-US" altLang="zh-TW"/>
              <a:pPr eaLnBrk="1" hangingPunct="1"/>
              <a:t>21</a:t>
            </a:fld>
            <a:endParaRPr kumimoji="0" lang="en-US" altLang="zh-TW"/>
          </a:p>
        </p:txBody>
      </p:sp>
      <p:sp>
        <p:nvSpPr>
          <p:cNvPr id="322563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Class Exercise</a:t>
            </a:r>
          </a:p>
        </p:txBody>
      </p:sp>
      <p:sp>
        <p:nvSpPr>
          <p:cNvPr id="24580" name="Rectangle 4"/>
          <p:cNvSpPr>
            <a:spLocks noGrp="1" noChangeArrowheads="1"/>
          </p:cNvSpPr>
          <p:nvPr>
            <p:ph type="body" sz="half" idx="1"/>
          </p:nvPr>
        </p:nvSpPr>
        <p:spPr>
          <a:xfrm>
            <a:off x="457200" y="1452563"/>
            <a:ext cx="8291513" cy="2192337"/>
          </a:xfrm>
        </p:spPr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zh-TW" altLang="en-US" sz="2000" smtClean="0"/>
              <a:t>使用</a:t>
            </a:r>
            <a:r>
              <a:rPr lang="en-US" altLang="zh-TW" sz="2000" smtClean="0"/>
              <a:t>Minitab</a:t>
            </a:r>
            <a:r>
              <a:rPr lang="zh-TW" altLang="en-US" sz="2000" smtClean="0"/>
              <a:t>來建構、分析及解釋部分因子實驗</a:t>
            </a:r>
            <a:r>
              <a:rPr lang="en-US" altLang="zh-TW" sz="2000" smtClean="0"/>
              <a:t>(fractional factorial experiment) 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en-US" altLang="zh-TW" sz="2000" smtClean="0"/>
              <a:t>There are 5 factors and 1 response (process yield)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en-US" altLang="zh-TW" sz="2000" smtClean="0"/>
              <a:t>Use Minitab to establish a fractional factorial experiment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Blip>
                <a:blip r:embed="rId3"/>
              </a:buBlip>
            </a:pPr>
            <a:r>
              <a:rPr lang="en-US" altLang="zh-TW" sz="2000" smtClean="0"/>
              <a:t>Only 16 experiments can be conducted in this ffe.</a:t>
            </a:r>
          </a:p>
        </p:txBody>
      </p:sp>
      <p:graphicFrame>
        <p:nvGraphicFramePr>
          <p:cNvPr id="322707" name="Group 147"/>
          <p:cNvGraphicFramePr>
            <a:graphicFrameLocks noGrp="1"/>
          </p:cNvGraphicFramePr>
          <p:nvPr>
            <p:ph sz="half" idx="2"/>
          </p:nvPr>
        </p:nvGraphicFramePr>
        <p:xfrm>
          <a:off x="2697163" y="3706813"/>
          <a:ext cx="4846637" cy="2179639"/>
        </p:xfrm>
        <a:graphic>
          <a:graphicData uri="http://schemas.openxmlformats.org/drawingml/2006/table">
            <a:tbl>
              <a:tblPr/>
              <a:tblGrid>
                <a:gridCol w="2270125"/>
                <a:gridCol w="1287462"/>
                <a:gridCol w="1289050"/>
              </a:tblGrid>
              <a:tr h="4064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TW" altLang="zh-TW" sz="16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-1 level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+1 level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1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= aperture setting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small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large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= exposure time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below 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above 20%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3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= develop time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30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45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56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4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= mask dimension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small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large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5401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X</a:t>
                      </a:r>
                      <a:r>
                        <a:rPr kumimoji="1" lang="en-US" altLang="zh-TW" sz="1600" b="0" i="0" u="none" strike="noStrike" cap="none" normalizeH="0" baseline="-25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5</a:t>
                      </a: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= etch time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14.5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華康粗圓體" pitchFamily="49" charset="-120"/>
                        </a:rPr>
                        <a:t>15.5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11" name="Rectangle 117"/>
          <p:cNvSpPr>
            <a:spLocks noChangeArrowheads="1"/>
          </p:cNvSpPr>
          <p:nvPr/>
        </p:nvSpPr>
        <p:spPr bwMode="auto">
          <a:xfrm>
            <a:off x="5435600" y="6092825"/>
            <a:ext cx="2952750" cy="3603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/>
            <a:r>
              <a:rPr lang="zh-TW" altLang="en-US" sz="1400">
                <a:solidFill>
                  <a:schemeClr val="tx2"/>
                </a:solidFill>
                <a:latin typeface="Arial" charset="0"/>
                <a:ea typeface="標楷體" pitchFamily="65" charset="-120"/>
              </a:rPr>
              <a:t>資料來源</a:t>
            </a:r>
            <a:r>
              <a:rPr lang="zh-TW" altLang="en-US" sz="1400">
                <a:solidFill>
                  <a:schemeClr val="tx2"/>
                </a:solidFill>
                <a:latin typeface="Arial" charset="0"/>
              </a:rPr>
              <a:t> </a:t>
            </a:r>
            <a:r>
              <a:rPr lang="en-US" altLang="zh-TW" sz="1400">
                <a:solidFill>
                  <a:schemeClr val="tx2"/>
                </a:solidFill>
                <a:latin typeface="Arial" charset="0"/>
              </a:rPr>
              <a:t>Montgomery 5th ed., p.311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63EA4073-FC61-4FC9-9F54-191C4C1D46DA}" type="slidenum">
              <a:rPr kumimoji="0" lang="en-US" altLang="zh-TW"/>
              <a:pPr eaLnBrk="1" hangingPunct="1"/>
              <a:t>22</a:t>
            </a:fld>
            <a:endParaRPr kumimoji="0" lang="en-US" altLang="zh-TW"/>
          </a:p>
        </p:txBody>
      </p:sp>
      <p:sp>
        <p:nvSpPr>
          <p:cNvPr id="640184" name="Rectangle 18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Pareto Chart of Standardized Effects</a:t>
            </a:r>
          </a:p>
        </p:txBody>
      </p:sp>
      <p:graphicFrame>
        <p:nvGraphicFramePr>
          <p:cNvPr id="35844" name="Object 9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671513" y="1457325"/>
          <a:ext cx="6819900" cy="51085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5852" name="Mtb Graph" r:id="rId4" imgW="6377409" imgH="4272365" progId="MinitabGraph.Document">
                  <p:embed/>
                </p:oleObj>
              </mc:Choice>
              <mc:Fallback>
                <p:oleObj name="Mtb Graph" r:id="rId4" imgW="6377409" imgH="4272365" progId="MinitabGraph.Document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 l="10649"/>
                      <a:stretch>
                        <a:fillRect/>
                      </a:stretch>
                    </p:blipFill>
                    <p:spPr bwMode="auto">
                      <a:xfrm>
                        <a:off x="671513" y="1457325"/>
                        <a:ext cx="6819900" cy="51085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pSp>
        <p:nvGrpSpPr>
          <p:cNvPr id="35845" name="Group 6"/>
          <p:cNvGrpSpPr>
            <a:grpSpLocks/>
          </p:cNvGrpSpPr>
          <p:nvPr/>
        </p:nvGrpSpPr>
        <p:grpSpPr bwMode="auto">
          <a:xfrm>
            <a:off x="9144000" y="3067050"/>
            <a:ext cx="0" cy="0"/>
            <a:chOff x="4195" y="1389"/>
            <a:chExt cx="1406" cy="1131"/>
          </a:xfrm>
        </p:grpSpPr>
        <p:pic>
          <p:nvPicPr>
            <p:cNvPr id="35849" name="Picture 7" descr="j0299125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604" y="1389"/>
              <a:ext cx="544" cy="55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</p:pic>
        <p:sp>
          <p:nvSpPr>
            <p:cNvPr id="35850" name="Rectangle 8"/>
            <p:cNvSpPr>
              <a:spLocks noChangeArrowheads="1"/>
            </p:cNvSpPr>
            <p:nvPr/>
          </p:nvSpPr>
          <p:spPr bwMode="auto">
            <a:xfrm>
              <a:off x="4195" y="2024"/>
              <a:ext cx="1406" cy="496"/>
            </a:xfrm>
            <a:prstGeom prst="rect">
              <a:avLst/>
            </a:prstGeom>
            <a:gradFill rotWithShape="1">
              <a:gsLst>
                <a:gs pos="0">
                  <a:srgbClr val="FFCC00"/>
                </a:gs>
                <a:gs pos="50000">
                  <a:srgbClr val="FFFFFF"/>
                </a:gs>
                <a:gs pos="100000">
                  <a:srgbClr val="FFCC00"/>
                </a:gs>
              </a:gsLst>
              <a:lin ang="2700000" scaled="1"/>
            </a:gradFill>
            <a:ln w="9525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107763" dir="18900000" algn="ctr" rotWithShape="0">
                <a:schemeClr val="bg2">
                  <a:alpha val="50000"/>
                </a:schemeClr>
              </a:outerShdw>
            </a:effectLst>
          </p:spPr>
          <p:txBody>
            <a:bodyPr wrap="none" anchor="ctr"/>
            <a:lstStyle/>
            <a:p>
              <a:pPr algn="ctr">
                <a:lnSpc>
                  <a:spcPct val="75000"/>
                </a:lnSpc>
                <a:spcBef>
                  <a:spcPct val="50000"/>
                </a:spcBef>
              </a:pPr>
              <a:endParaRPr lang="zh-TW" altLang="zh-TW">
                <a:latin typeface="Arial" charset="0"/>
                <a:ea typeface="華康特粗圓體" pitchFamily="49" charset="-120"/>
              </a:endParaRPr>
            </a:p>
          </p:txBody>
        </p:sp>
      </p:grpSp>
      <p:sp>
        <p:nvSpPr>
          <p:cNvPr id="35846" name="Text Box 180"/>
          <p:cNvSpPr txBox="1">
            <a:spLocks noChangeArrowheads="1"/>
          </p:cNvSpPr>
          <p:nvPr/>
        </p:nvSpPr>
        <p:spPr bwMode="auto">
          <a:xfrm>
            <a:off x="6175375" y="3678238"/>
            <a:ext cx="2908300" cy="1035050"/>
          </a:xfrm>
          <a:prstGeom prst="rect">
            <a:avLst/>
          </a:prstGeom>
          <a:noFill/>
          <a:ln w="28575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000">
                <a:latin typeface="Arial" charset="0"/>
              </a:rPr>
              <a:t>The factos A, B, C and AB are significant (important)</a:t>
            </a:r>
          </a:p>
        </p:txBody>
      </p:sp>
      <p:sp>
        <p:nvSpPr>
          <p:cNvPr id="35847" name="Oval 181"/>
          <p:cNvSpPr>
            <a:spLocks noChangeArrowheads="1"/>
          </p:cNvSpPr>
          <p:nvPr/>
        </p:nvSpPr>
        <p:spPr bwMode="auto">
          <a:xfrm>
            <a:off x="1668463" y="2192338"/>
            <a:ext cx="1495425" cy="1508125"/>
          </a:xfrm>
          <a:prstGeom prst="ellipse">
            <a:avLst/>
          </a:prstGeom>
          <a:noFill/>
          <a:ln w="12700" algn="ctr">
            <a:solidFill>
              <a:srgbClr val="FF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cxnSp>
        <p:nvCxnSpPr>
          <p:cNvPr id="35848" name="AutoShape 183"/>
          <p:cNvCxnSpPr>
            <a:cxnSpLocks noChangeShapeType="1"/>
            <a:stCxn id="35847" idx="6"/>
            <a:endCxn id="35846" idx="1"/>
          </p:cNvCxnSpPr>
          <p:nvPr/>
        </p:nvCxnSpPr>
        <p:spPr bwMode="auto">
          <a:xfrm>
            <a:off x="3163888" y="2946400"/>
            <a:ext cx="2997200" cy="1249363"/>
          </a:xfrm>
          <a:prstGeom prst="bentConnector3">
            <a:avLst>
              <a:gd name="adj1" fmla="val 50213"/>
            </a:avLst>
          </a:prstGeom>
          <a:noFill/>
          <a:ln w="28575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478D9427-CD7C-4A56-8589-80EB0895D7AE}" type="slidenum">
              <a:rPr kumimoji="0" lang="en-US" altLang="zh-TW"/>
              <a:pPr eaLnBrk="1" hangingPunct="1"/>
              <a:t>23</a:t>
            </a:fld>
            <a:endParaRPr kumimoji="0" lang="en-US" altLang="zh-TW"/>
          </a:p>
        </p:txBody>
      </p:sp>
      <p:grpSp>
        <p:nvGrpSpPr>
          <p:cNvPr id="36867" name="Group 28"/>
          <p:cNvGrpSpPr>
            <a:grpSpLocks noChangeAspect="1"/>
          </p:cNvGrpSpPr>
          <p:nvPr/>
        </p:nvGrpSpPr>
        <p:grpSpPr bwMode="auto">
          <a:xfrm>
            <a:off x="568325" y="1468438"/>
            <a:ext cx="7510463" cy="5332412"/>
            <a:chOff x="-56" y="709"/>
            <a:chExt cx="4731" cy="3359"/>
          </a:xfrm>
        </p:grpSpPr>
        <p:sp>
          <p:nvSpPr>
            <p:cNvPr id="36875" name="AutoShape 27"/>
            <p:cNvSpPr>
              <a:spLocks noChangeAspect="1" noChangeArrowheads="1" noTextEdit="1"/>
            </p:cNvSpPr>
            <p:nvPr/>
          </p:nvSpPr>
          <p:spPr bwMode="auto">
            <a:xfrm>
              <a:off x="-56" y="709"/>
              <a:ext cx="4672" cy="33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76" name="Rectangle 29"/>
            <p:cNvSpPr>
              <a:spLocks noChangeArrowheads="1"/>
            </p:cNvSpPr>
            <p:nvPr/>
          </p:nvSpPr>
          <p:spPr bwMode="auto">
            <a:xfrm>
              <a:off x="-56" y="709"/>
              <a:ext cx="4731" cy="33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77" name="Rectangle 30"/>
            <p:cNvSpPr>
              <a:spLocks noChangeArrowheads="1"/>
            </p:cNvSpPr>
            <p:nvPr/>
          </p:nvSpPr>
          <p:spPr bwMode="auto">
            <a:xfrm>
              <a:off x="-56" y="709"/>
              <a:ext cx="4731" cy="3359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78" name="Freeform 31"/>
            <p:cNvSpPr>
              <a:spLocks/>
            </p:cNvSpPr>
            <p:nvPr/>
          </p:nvSpPr>
          <p:spPr bwMode="auto">
            <a:xfrm>
              <a:off x="698" y="1314"/>
              <a:ext cx="3028" cy="2082"/>
            </a:xfrm>
            <a:custGeom>
              <a:avLst/>
              <a:gdLst>
                <a:gd name="T0" fmla="*/ 0 w 3028"/>
                <a:gd name="T1" fmla="*/ 2082 h 2082"/>
                <a:gd name="T2" fmla="*/ 3028 w 3028"/>
                <a:gd name="T3" fmla="*/ 2082 h 2082"/>
                <a:gd name="T4" fmla="*/ 3028 w 3028"/>
                <a:gd name="T5" fmla="*/ 0 h 2082"/>
                <a:gd name="T6" fmla="*/ 0 w 3028"/>
                <a:gd name="T7" fmla="*/ 0 h 2082"/>
                <a:gd name="T8" fmla="*/ 0 w 3028"/>
                <a:gd name="T9" fmla="*/ 2082 h 2082"/>
                <a:gd name="T10" fmla="*/ 0 w 3028"/>
                <a:gd name="T11" fmla="*/ 2082 h 208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028" h="2082">
                  <a:moveTo>
                    <a:pt x="0" y="2082"/>
                  </a:moveTo>
                  <a:lnTo>
                    <a:pt x="3028" y="2082"/>
                  </a:lnTo>
                  <a:lnTo>
                    <a:pt x="3028" y="0"/>
                  </a:lnTo>
                  <a:lnTo>
                    <a:pt x="0" y="0"/>
                  </a:lnTo>
                  <a:lnTo>
                    <a:pt x="0" y="2082"/>
                  </a:lnTo>
                </a:path>
              </a:pathLst>
            </a:custGeom>
            <a:noFill/>
            <a:ln w="11113">
              <a:solidFill>
                <a:srgbClr val="000000"/>
              </a:solidFill>
              <a:prstDash val="solid"/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79" name="Rectangle 32"/>
            <p:cNvSpPr>
              <a:spLocks noChangeArrowheads="1"/>
            </p:cNvSpPr>
            <p:nvPr/>
          </p:nvSpPr>
          <p:spPr bwMode="auto">
            <a:xfrm>
              <a:off x="3189" y="3477"/>
              <a:ext cx="12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Arial" charset="0"/>
                </a:rPr>
                <a:t>30</a:t>
              </a:r>
              <a:endParaRPr lang="en-US" altLang="zh-TW"/>
            </a:p>
          </p:txBody>
        </p:sp>
        <p:sp>
          <p:nvSpPr>
            <p:cNvPr id="36880" name="Rectangle 33"/>
            <p:cNvSpPr>
              <a:spLocks noChangeArrowheads="1"/>
            </p:cNvSpPr>
            <p:nvPr/>
          </p:nvSpPr>
          <p:spPr bwMode="auto">
            <a:xfrm>
              <a:off x="2442" y="3477"/>
              <a:ext cx="12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Arial" charset="0"/>
                </a:rPr>
                <a:t>20</a:t>
              </a:r>
              <a:endParaRPr lang="en-US" altLang="zh-TW"/>
            </a:p>
          </p:txBody>
        </p:sp>
        <p:sp>
          <p:nvSpPr>
            <p:cNvPr id="36881" name="Rectangle 34"/>
            <p:cNvSpPr>
              <a:spLocks noChangeArrowheads="1"/>
            </p:cNvSpPr>
            <p:nvPr/>
          </p:nvSpPr>
          <p:spPr bwMode="auto">
            <a:xfrm>
              <a:off x="1695" y="3477"/>
              <a:ext cx="124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Arial" charset="0"/>
                </a:rPr>
                <a:t>10</a:t>
              </a:r>
              <a:endParaRPr lang="en-US" altLang="zh-TW"/>
            </a:p>
          </p:txBody>
        </p:sp>
        <p:sp>
          <p:nvSpPr>
            <p:cNvPr id="36882" name="Rectangle 35"/>
            <p:cNvSpPr>
              <a:spLocks noChangeArrowheads="1"/>
            </p:cNvSpPr>
            <p:nvPr/>
          </p:nvSpPr>
          <p:spPr bwMode="auto">
            <a:xfrm>
              <a:off x="970" y="3477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Arial" charset="0"/>
                </a:rPr>
                <a:t>0</a:t>
              </a:r>
              <a:endParaRPr lang="en-US" altLang="zh-TW"/>
            </a:p>
          </p:txBody>
        </p:sp>
        <p:sp>
          <p:nvSpPr>
            <p:cNvPr id="36883" name="Line 36"/>
            <p:cNvSpPr>
              <a:spLocks noChangeShapeType="1"/>
            </p:cNvSpPr>
            <p:nvPr/>
          </p:nvSpPr>
          <p:spPr bwMode="auto">
            <a:xfrm>
              <a:off x="3252" y="3396"/>
              <a:ext cx="0" cy="6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84" name="Line 37"/>
            <p:cNvSpPr>
              <a:spLocks noChangeShapeType="1"/>
            </p:cNvSpPr>
            <p:nvPr/>
          </p:nvSpPr>
          <p:spPr bwMode="auto">
            <a:xfrm>
              <a:off x="2505" y="3396"/>
              <a:ext cx="0" cy="6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85" name="Line 38"/>
            <p:cNvSpPr>
              <a:spLocks noChangeShapeType="1"/>
            </p:cNvSpPr>
            <p:nvPr/>
          </p:nvSpPr>
          <p:spPr bwMode="auto">
            <a:xfrm>
              <a:off x="1751" y="3396"/>
              <a:ext cx="0" cy="6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86" name="Line 39"/>
            <p:cNvSpPr>
              <a:spLocks noChangeShapeType="1"/>
            </p:cNvSpPr>
            <p:nvPr/>
          </p:nvSpPr>
          <p:spPr bwMode="auto">
            <a:xfrm>
              <a:off x="1005" y="3396"/>
              <a:ext cx="0" cy="66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87" name="Rectangle 40"/>
            <p:cNvSpPr>
              <a:spLocks noChangeArrowheads="1"/>
            </p:cNvSpPr>
            <p:nvPr/>
          </p:nvSpPr>
          <p:spPr bwMode="auto">
            <a:xfrm>
              <a:off x="544" y="1764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Arial" charset="0"/>
                </a:rPr>
                <a:t>1</a:t>
              </a:r>
              <a:endParaRPr lang="en-US" altLang="zh-TW"/>
            </a:p>
          </p:txBody>
        </p:sp>
        <p:sp>
          <p:nvSpPr>
            <p:cNvPr id="36888" name="Rectangle 41"/>
            <p:cNvSpPr>
              <a:spLocks noChangeArrowheads="1"/>
            </p:cNvSpPr>
            <p:nvPr/>
          </p:nvSpPr>
          <p:spPr bwMode="auto">
            <a:xfrm>
              <a:off x="544" y="2288"/>
              <a:ext cx="62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Arial" charset="0"/>
                </a:rPr>
                <a:t>0</a:t>
              </a:r>
              <a:endParaRPr lang="en-US" altLang="zh-TW"/>
            </a:p>
          </p:txBody>
        </p:sp>
        <p:sp>
          <p:nvSpPr>
            <p:cNvPr id="36889" name="Rectangle 42"/>
            <p:cNvSpPr>
              <a:spLocks noChangeArrowheads="1"/>
            </p:cNvSpPr>
            <p:nvPr/>
          </p:nvSpPr>
          <p:spPr bwMode="auto">
            <a:xfrm>
              <a:off x="509" y="2812"/>
              <a:ext cx="99" cy="13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400">
                  <a:solidFill>
                    <a:srgbClr val="000000"/>
                  </a:solidFill>
                  <a:latin typeface="Arial" charset="0"/>
                </a:rPr>
                <a:t>-1</a:t>
              </a:r>
              <a:endParaRPr lang="en-US" altLang="zh-TW"/>
            </a:p>
          </p:txBody>
        </p:sp>
        <p:sp>
          <p:nvSpPr>
            <p:cNvPr id="36890" name="Line 43"/>
            <p:cNvSpPr>
              <a:spLocks noChangeShapeType="1"/>
            </p:cNvSpPr>
            <p:nvPr/>
          </p:nvSpPr>
          <p:spPr bwMode="auto">
            <a:xfrm flipH="1">
              <a:off x="628" y="1831"/>
              <a:ext cx="7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91" name="Line 44"/>
            <p:cNvSpPr>
              <a:spLocks noChangeShapeType="1"/>
            </p:cNvSpPr>
            <p:nvPr/>
          </p:nvSpPr>
          <p:spPr bwMode="auto">
            <a:xfrm flipH="1">
              <a:off x="628" y="2355"/>
              <a:ext cx="7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92" name="Line 45"/>
            <p:cNvSpPr>
              <a:spLocks noChangeShapeType="1"/>
            </p:cNvSpPr>
            <p:nvPr/>
          </p:nvSpPr>
          <p:spPr bwMode="auto">
            <a:xfrm flipH="1">
              <a:off x="628" y="2879"/>
              <a:ext cx="70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93" name="Rectangle 46"/>
            <p:cNvSpPr>
              <a:spLocks noChangeArrowheads="1"/>
            </p:cNvSpPr>
            <p:nvPr/>
          </p:nvSpPr>
          <p:spPr bwMode="auto">
            <a:xfrm>
              <a:off x="2072" y="3654"/>
              <a:ext cx="306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Effect</a:t>
              </a:r>
              <a:endParaRPr lang="en-US" altLang="zh-TW"/>
            </a:p>
          </p:txBody>
        </p:sp>
        <p:sp>
          <p:nvSpPr>
            <p:cNvPr id="36894" name="Line 47"/>
            <p:cNvSpPr>
              <a:spLocks noChangeShapeType="1"/>
            </p:cNvSpPr>
            <p:nvPr/>
          </p:nvSpPr>
          <p:spPr bwMode="auto">
            <a:xfrm>
              <a:off x="746" y="3396"/>
              <a:ext cx="2938" cy="0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895" name="Rectangle 48"/>
            <p:cNvSpPr>
              <a:spLocks noChangeArrowheads="1"/>
            </p:cNvSpPr>
            <p:nvPr/>
          </p:nvSpPr>
          <p:spPr bwMode="auto">
            <a:xfrm rot="-5400000">
              <a:off x="270" y="2608"/>
              <a:ext cx="87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N</a:t>
              </a:r>
              <a:endParaRPr lang="en-US" altLang="zh-TW"/>
            </a:p>
          </p:txBody>
        </p:sp>
        <p:sp>
          <p:nvSpPr>
            <p:cNvPr id="36896" name="Rectangle 49"/>
            <p:cNvSpPr>
              <a:spLocks noChangeArrowheads="1"/>
            </p:cNvSpPr>
            <p:nvPr/>
          </p:nvSpPr>
          <p:spPr bwMode="auto">
            <a:xfrm rot="-5400000">
              <a:off x="280" y="2538"/>
              <a:ext cx="67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o</a:t>
              </a:r>
              <a:endParaRPr lang="en-US" altLang="zh-TW"/>
            </a:p>
          </p:txBody>
        </p:sp>
        <p:sp>
          <p:nvSpPr>
            <p:cNvPr id="36897" name="Rectangle 50"/>
            <p:cNvSpPr>
              <a:spLocks noChangeArrowheads="1"/>
            </p:cNvSpPr>
            <p:nvPr/>
          </p:nvSpPr>
          <p:spPr bwMode="auto">
            <a:xfrm rot="-5400000">
              <a:off x="294" y="2485"/>
              <a:ext cx="4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r</a:t>
              </a:r>
              <a:endParaRPr lang="en-US" altLang="zh-TW"/>
            </a:p>
          </p:txBody>
        </p:sp>
        <p:sp>
          <p:nvSpPr>
            <p:cNvPr id="36898" name="Rectangle 51"/>
            <p:cNvSpPr>
              <a:spLocks noChangeArrowheads="1"/>
            </p:cNvSpPr>
            <p:nvPr/>
          </p:nvSpPr>
          <p:spPr bwMode="auto">
            <a:xfrm rot="-5400000">
              <a:off x="264" y="2418"/>
              <a:ext cx="10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m</a:t>
              </a:r>
              <a:endParaRPr lang="en-US" altLang="zh-TW"/>
            </a:p>
          </p:txBody>
        </p:sp>
        <p:sp>
          <p:nvSpPr>
            <p:cNvPr id="36899" name="Rectangle 52"/>
            <p:cNvSpPr>
              <a:spLocks noChangeArrowheads="1"/>
            </p:cNvSpPr>
            <p:nvPr/>
          </p:nvSpPr>
          <p:spPr bwMode="auto">
            <a:xfrm rot="-5400000">
              <a:off x="280" y="2339"/>
              <a:ext cx="67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a</a:t>
              </a:r>
              <a:endParaRPr lang="en-US" altLang="zh-TW"/>
            </a:p>
          </p:txBody>
        </p:sp>
        <p:sp>
          <p:nvSpPr>
            <p:cNvPr id="36900" name="Rectangle 53"/>
            <p:cNvSpPr>
              <a:spLocks noChangeArrowheads="1"/>
            </p:cNvSpPr>
            <p:nvPr/>
          </p:nvSpPr>
          <p:spPr bwMode="auto">
            <a:xfrm rot="-5400000">
              <a:off x="300" y="2291"/>
              <a:ext cx="27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l</a:t>
              </a:r>
              <a:endParaRPr lang="en-US" altLang="zh-TW"/>
            </a:p>
          </p:txBody>
        </p:sp>
        <p:sp>
          <p:nvSpPr>
            <p:cNvPr id="36901" name="Rectangle 54"/>
            <p:cNvSpPr>
              <a:spLocks noChangeArrowheads="1"/>
            </p:cNvSpPr>
            <p:nvPr/>
          </p:nvSpPr>
          <p:spPr bwMode="auto">
            <a:xfrm rot="-5400000">
              <a:off x="297" y="2266"/>
              <a:ext cx="33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 </a:t>
              </a:r>
              <a:endParaRPr lang="en-US" altLang="zh-TW"/>
            </a:p>
          </p:txBody>
        </p:sp>
        <p:sp>
          <p:nvSpPr>
            <p:cNvPr id="36902" name="Rectangle 55"/>
            <p:cNvSpPr>
              <a:spLocks noChangeArrowheads="1"/>
            </p:cNvSpPr>
            <p:nvPr/>
          </p:nvSpPr>
          <p:spPr bwMode="auto">
            <a:xfrm rot="-5400000">
              <a:off x="274" y="2214"/>
              <a:ext cx="8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S</a:t>
              </a:r>
              <a:endParaRPr lang="en-US" altLang="zh-TW"/>
            </a:p>
          </p:txBody>
        </p:sp>
        <p:sp>
          <p:nvSpPr>
            <p:cNvPr id="36903" name="Rectangle 56"/>
            <p:cNvSpPr>
              <a:spLocks noChangeArrowheads="1"/>
            </p:cNvSpPr>
            <p:nvPr/>
          </p:nvSpPr>
          <p:spPr bwMode="auto">
            <a:xfrm rot="-5400000">
              <a:off x="284" y="2141"/>
              <a:ext cx="6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c</a:t>
              </a:r>
              <a:endParaRPr lang="en-US" altLang="zh-TW"/>
            </a:p>
          </p:txBody>
        </p:sp>
        <p:sp>
          <p:nvSpPr>
            <p:cNvPr id="36904" name="Rectangle 57"/>
            <p:cNvSpPr>
              <a:spLocks noChangeArrowheads="1"/>
            </p:cNvSpPr>
            <p:nvPr/>
          </p:nvSpPr>
          <p:spPr bwMode="auto">
            <a:xfrm rot="-5400000">
              <a:off x="280" y="2080"/>
              <a:ext cx="67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o</a:t>
              </a:r>
              <a:endParaRPr lang="en-US" altLang="zh-TW"/>
            </a:p>
          </p:txBody>
        </p:sp>
        <p:sp>
          <p:nvSpPr>
            <p:cNvPr id="36905" name="Rectangle 58"/>
            <p:cNvSpPr>
              <a:spLocks noChangeArrowheads="1"/>
            </p:cNvSpPr>
            <p:nvPr/>
          </p:nvSpPr>
          <p:spPr bwMode="auto">
            <a:xfrm rot="-5400000">
              <a:off x="294" y="2027"/>
              <a:ext cx="40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r</a:t>
              </a:r>
              <a:endParaRPr lang="en-US" altLang="zh-TW"/>
            </a:p>
          </p:txBody>
        </p:sp>
        <p:sp>
          <p:nvSpPr>
            <p:cNvPr id="36906" name="Rectangle 59"/>
            <p:cNvSpPr>
              <a:spLocks noChangeArrowheads="1"/>
            </p:cNvSpPr>
            <p:nvPr/>
          </p:nvSpPr>
          <p:spPr bwMode="auto">
            <a:xfrm rot="-5400000">
              <a:off x="280" y="1977"/>
              <a:ext cx="67" cy="14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500">
                  <a:solidFill>
                    <a:srgbClr val="000000"/>
                  </a:solidFill>
                  <a:latin typeface="Arial" charset="0"/>
                </a:rPr>
                <a:t>e</a:t>
              </a:r>
              <a:endParaRPr lang="en-US" altLang="zh-TW"/>
            </a:p>
          </p:txBody>
        </p:sp>
        <p:sp>
          <p:nvSpPr>
            <p:cNvPr id="36907" name="Line 60"/>
            <p:cNvSpPr>
              <a:spLocks noChangeShapeType="1"/>
            </p:cNvSpPr>
            <p:nvPr/>
          </p:nvSpPr>
          <p:spPr bwMode="auto">
            <a:xfrm flipV="1">
              <a:off x="698" y="1344"/>
              <a:ext cx="0" cy="20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08" name="Freeform 61"/>
            <p:cNvSpPr>
              <a:spLocks/>
            </p:cNvSpPr>
            <p:nvPr/>
          </p:nvSpPr>
          <p:spPr bwMode="auto">
            <a:xfrm>
              <a:off x="879" y="3248"/>
              <a:ext cx="42" cy="45"/>
            </a:xfrm>
            <a:custGeom>
              <a:avLst/>
              <a:gdLst>
                <a:gd name="T0" fmla="*/ 42 w 42"/>
                <a:gd name="T1" fmla="*/ 37 h 45"/>
                <a:gd name="T2" fmla="*/ 35 w 42"/>
                <a:gd name="T3" fmla="*/ 45 h 45"/>
                <a:gd name="T4" fmla="*/ 21 w 42"/>
                <a:gd name="T5" fmla="*/ 45 h 45"/>
                <a:gd name="T6" fmla="*/ 7 w 42"/>
                <a:gd name="T7" fmla="*/ 45 h 45"/>
                <a:gd name="T8" fmla="*/ 0 w 42"/>
                <a:gd name="T9" fmla="*/ 37 h 45"/>
                <a:gd name="T10" fmla="*/ 0 w 42"/>
                <a:gd name="T11" fmla="*/ 22 h 45"/>
                <a:gd name="T12" fmla="*/ 0 w 42"/>
                <a:gd name="T13" fmla="*/ 8 h 45"/>
                <a:gd name="T14" fmla="*/ 7 w 42"/>
                <a:gd name="T15" fmla="*/ 0 h 45"/>
                <a:gd name="T16" fmla="*/ 21 w 42"/>
                <a:gd name="T17" fmla="*/ 0 h 45"/>
                <a:gd name="T18" fmla="*/ 35 w 42"/>
                <a:gd name="T19" fmla="*/ 0 h 45"/>
                <a:gd name="T20" fmla="*/ 42 w 42"/>
                <a:gd name="T21" fmla="*/ 8 h 45"/>
                <a:gd name="T22" fmla="*/ 42 w 42"/>
                <a:gd name="T23" fmla="*/ 22 h 45"/>
                <a:gd name="T24" fmla="*/ 42 w 42"/>
                <a:gd name="T25" fmla="*/ 37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5">
                  <a:moveTo>
                    <a:pt x="42" y="37"/>
                  </a:moveTo>
                  <a:lnTo>
                    <a:pt x="35" y="45"/>
                  </a:lnTo>
                  <a:lnTo>
                    <a:pt x="21" y="45"/>
                  </a:lnTo>
                  <a:lnTo>
                    <a:pt x="7" y="45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8"/>
                  </a:lnTo>
                  <a:lnTo>
                    <a:pt x="42" y="22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09" name="Freeform 62"/>
            <p:cNvSpPr>
              <a:spLocks/>
            </p:cNvSpPr>
            <p:nvPr/>
          </p:nvSpPr>
          <p:spPr bwMode="auto">
            <a:xfrm>
              <a:off x="914" y="2983"/>
              <a:ext cx="42" cy="44"/>
            </a:xfrm>
            <a:custGeom>
              <a:avLst/>
              <a:gdLst>
                <a:gd name="T0" fmla="*/ 42 w 42"/>
                <a:gd name="T1" fmla="*/ 36 h 44"/>
                <a:gd name="T2" fmla="*/ 35 w 42"/>
                <a:gd name="T3" fmla="*/ 44 h 44"/>
                <a:gd name="T4" fmla="*/ 21 w 42"/>
                <a:gd name="T5" fmla="*/ 44 h 44"/>
                <a:gd name="T6" fmla="*/ 7 w 42"/>
                <a:gd name="T7" fmla="*/ 44 h 44"/>
                <a:gd name="T8" fmla="*/ 0 w 42"/>
                <a:gd name="T9" fmla="*/ 36 h 44"/>
                <a:gd name="T10" fmla="*/ 0 w 42"/>
                <a:gd name="T11" fmla="*/ 22 h 44"/>
                <a:gd name="T12" fmla="*/ 0 w 42"/>
                <a:gd name="T13" fmla="*/ 7 h 44"/>
                <a:gd name="T14" fmla="*/ 7 w 42"/>
                <a:gd name="T15" fmla="*/ 0 h 44"/>
                <a:gd name="T16" fmla="*/ 21 w 42"/>
                <a:gd name="T17" fmla="*/ 0 h 44"/>
                <a:gd name="T18" fmla="*/ 35 w 42"/>
                <a:gd name="T19" fmla="*/ 0 h 44"/>
                <a:gd name="T20" fmla="*/ 42 w 42"/>
                <a:gd name="T21" fmla="*/ 7 h 44"/>
                <a:gd name="T22" fmla="*/ 42 w 42"/>
                <a:gd name="T23" fmla="*/ 22 h 44"/>
                <a:gd name="T24" fmla="*/ 42 w 42"/>
                <a:gd name="T25" fmla="*/ 36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4">
                  <a:moveTo>
                    <a:pt x="42" y="36"/>
                  </a:moveTo>
                  <a:lnTo>
                    <a:pt x="35" y="44"/>
                  </a:lnTo>
                  <a:lnTo>
                    <a:pt x="21" y="44"/>
                  </a:lnTo>
                  <a:lnTo>
                    <a:pt x="7" y="44"/>
                  </a:lnTo>
                  <a:lnTo>
                    <a:pt x="0" y="36"/>
                  </a:lnTo>
                  <a:lnTo>
                    <a:pt x="0" y="22"/>
                  </a:lnTo>
                  <a:lnTo>
                    <a:pt x="0" y="7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7"/>
                  </a:lnTo>
                  <a:lnTo>
                    <a:pt x="42" y="22"/>
                  </a:lnTo>
                  <a:lnTo>
                    <a:pt x="42" y="3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0" name="Freeform 63"/>
            <p:cNvSpPr>
              <a:spLocks/>
            </p:cNvSpPr>
            <p:nvPr/>
          </p:nvSpPr>
          <p:spPr bwMode="auto">
            <a:xfrm>
              <a:off x="970" y="2828"/>
              <a:ext cx="42" cy="44"/>
            </a:xfrm>
            <a:custGeom>
              <a:avLst/>
              <a:gdLst>
                <a:gd name="T0" fmla="*/ 42 w 42"/>
                <a:gd name="T1" fmla="*/ 36 h 44"/>
                <a:gd name="T2" fmla="*/ 35 w 42"/>
                <a:gd name="T3" fmla="*/ 44 h 44"/>
                <a:gd name="T4" fmla="*/ 21 w 42"/>
                <a:gd name="T5" fmla="*/ 44 h 44"/>
                <a:gd name="T6" fmla="*/ 7 w 42"/>
                <a:gd name="T7" fmla="*/ 44 h 44"/>
                <a:gd name="T8" fmla="*/ 0 w 42"/>
                <a:gd name="T9" fmla="*/ 36 h 44"/>
                <a:gd name="T10" fmla="*/ 0 w 42"/>
                <a:gd name="T11" fmla="*/ 22 h 44"/>
                <a:gd name="T12" fmla="*/ 0 w 42"/>
                <a:gd name="T13" fmla="*/ 7 h 44"/>
                <a:gd name="T14" fmla="*/ 7 w 42"/>
                <a:gd name="T15" fmla="*/ 0 h 44"/>
                <a:gd name="T16" fmla="*/ 21 w 42"/>
                <a:gd name="T17" fmla="*/ 0 h 44"/>
                <a:gd name="T18" fmla="*/ 35 w 42"/>
                <a:gd name="T19" fmla="*/ 0 h 44"/>
                <a:gd name="T20" fmla="*/ 42 w 42"/>
                <a:gd name="T21" fmla="*/ 7 h 44"/>
                <a:gd name="T22" fmla="*/ 42 w 42"/>
                <a:gd name="T23" fmla="*/ 22 h 44"/>
                <a:gd name="T24" fmla="*/ 42 w 42"/>
                <a:gd name="T25" fmla="*/ 36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4">
                  <a:moveTo>
                    <a:pt x="42" y="36"/>
                  </a:moveTo>
                  <a:lnTo>
                    <a:pt x="35" y="44"/>
                  </a:lnTo>
                  <a:lnTo>
                    <a:pt x="21" y="44"/>
                  </a:lnTo>
                  <a:lnTo>
                    <a:pt x="7" y="44"/>
                  </a:lnTo>
                  <a:lnTo>
                    <a:pt x="0" y="36"/>
                  </a:lnTo>
                  <a:lnTo>
                    <a:pt x="0" y="22"/>
                  </a:lnTo>
                  <a:lnTo>
                    <a:pt x="0" y="7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7"/>
                  </a:lnTo>
                  <a:lnTo>
                    <a:pt x="42" y="22"/>
                  </a:lnTo>
                  <a:lnTo>
                    <a:pt x="42" y="3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1" name="Freeform 64"/>
            <p:cNvSpPr>
              <a:spLocks/>
            </p:cNvSpPr>
            <p:nvPr/>
          </p:nvSpPr>
          <p:spPr bwMode="auto">
            <a:xfrm>
              <a:off x="970" y="2709"/>
              <a:ext cx="42" cy="45"/>
            </a:xfrm>
            <a:custGeom>
              <a:avLst/>
              <a:gdLst>
                <a:gd name="T0" fmla="*/ 42 w 42"/>
                <a:gd name="T1" fmla="*/ 37 h 45"/>
                <a:gd name="T2" fmla="*/ 35 w 42"/>
                <a:gd name="T3" fmla="*/ 45 h 45"/>
                <a:gd name="T4" fmla="*/ 21 w 42"/>
                <a:gd name="T5" fmla="*/ 45 h 45"/>
                <a:gd name="T6" fmla="*/ 7 w 42"/>
                <a:gd name="T7" fmla="*/ 45 h 45"/>
                <a:gd name="T8" fmla="*/ 0 w 42"/>
                <a:gd name="T9" fmla="*/ 37 h 45"/>
                <a:gd name="T10" fmla="*/ 0 w 42"/>
                <a:gd name="T11" fmla="*/ 23 h 45"/>
                <a:gd name="T12" fmla="*/ 0 w 42"/>
                <a:gd name="T13" fmla="*/ 8 h 45"/>
                <a:gd name="T14" fmla="*/ 7 w 42"/>
                <a:gd name="T15" fmla="*/ 0 h 45"/>
                <a:gd name="T16" fmla="*/ 21 w 42"/>
                <a:gd name="T17" fmla="*/ 0 h 45"/>
                <a:gd name="T18" fmla="*/ 35 w 42"/>
                <a:gd name="T19" fmla="*/ 0 h 45"/>
                <a:gd name="T20" fmla="*/ 42 w 42"/>
                <a:gd name="T21" fmla="*/ 8 h 45"/>
                <a:gd name="T22" fmla="*/ 42 w 42"/>
                <a:gd name="T23" fmla="*/ 23 h 45"/>
                <a:gd name="T24" fmla="*/ 42 w 42"/>
                <a:gd name="T25" fmla="*/ 37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5">
                  <a:moveTo>
                    <a:pt x="42" y="37"/>
                  </a:moveTo>
                  <a:lnTo>
                    <a:pt x="35" y="45"/>
                  </a:lnTo>
                  <a:lnTo>
                    <a:pt x="21" y="45"/>
                  </a:lnTo>
                  <a:lnTo>
                    <a:pt x="7" y="45"/>
                  </a:lnTo>
                  <a:lnTo>
                    <a:pt x="0" y="37"/>
                  </a:lnTo>
                  <a:lnTo>
                    <a:pt x="0" y="23"/>
                  </a:ln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8"/>
                  </a:lnTo>
                  <a:lnTo>
                    <a:pt x="42" y="23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2" name="Freeform 65"/>
            <p:cNvSpPr>
              <a:spLocks/>
            </p:cNvSpPr>
            <p:nvPr/>
          </p:nvSpPr>
          <p:spPr bwMode="auto">
            <a:xfrm>
              <a:off x="1012" y="2606"/>
              <a:ext cx="41" cy="44"/>
            </a:xfrm>
            <a:custGeom>
              <a:avLst/>
              <a:gdLst>
                <a:gd name="T0" fmla="*/ 41 w 41"/>
                <a:gd name="T1" fmla="*/ 37 h 44"/>
                <a:gd name="T2" fmla="*/ 35 w 41"/>
                <a:gd name="T3" fmla="*/ 44 h 44"/>
                <a:gd name="T4" fmla="*/ 21 w 41"/>
                <a:gd name="T5" fmla="*/ 44 h 44"/>
                <a:gd name="T6" fmla="*/ 7 w 41"/>
                <a:gd name="T7" fmla="*/ 44 h 44"/>
                <a:gd name="T8" fmla="*/ 0 w 41"/>
                <a:gd name="T9" fmla="*/ 37 h 44"/>
                <a:gd name="T10" fmla="*/ 0 w 41"/>
                <a:gd name="T11" fmla="*/ 22 h 44"/>
                <a:gd name="T12" fmla="*/ 0 w 41"/>
                <a:gd name="T13" fmla="*/ 7 h 44"/>
                <a:gd name="T14" fmla="*/ 7 w 41"/>
                <a:gd name="T15" fmla="*/ 0 h 44"/>
                <a:gd name="T16" fmla="*/ 21 w 41"/>
                <a:gd name="T17" fmla="*/ 0 h 44"/>
                <a:gd name="T18" fmla="*/ 35 w 41"/>
                <a:gd name="T19" fmla="*/ 0 h 44"/>
                <a:gd name="T20" fmla="*/ 41 w 41"/>
                <a:gd name="T21" fmla="*/ 7 h 44"/>
                <a:gd name="T22" fmla="*/ 41 w 41"/>
                <a:gd name="T23" fmla="*/ 22 h 44"/>
                <a:gd name="T24" fmla="*/ 41 w 41"/>
                <a:gd name="T25" fmla="*/ 37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44">
                  <a:moveTo>
                    <a:pt x="41" y="37"/>
                  </a:moveTo>
                  <a:lnTo>
                    <a:pt x="35" y="44"/>
                  </a:lnTo>
                  <a:lnTo>
                    <a:pt x="21" y="44"/>
                  </a:lnTo>
                  <a:lnTo>
                    <a:pt x="7" y="44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7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1" y="7"/>
                  </a:lnTo>
                  <a:lnTo>
                    <a:pt x="41" y="22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3" name="Freeform 66"/>
            <p:cNvSpPr>
              <a:spLocks/>
            </p:cNvSpPr>
            <p:nvPr/>
          </p:nvSpPr>
          <p:spPr bwMode="auto">
            <a:xfrm>
              <a:off x="1012" y="2510"/>
              <a:ext cx="41" cy="44"/>
            </a:xfrm>
            <a:custGeom>
              <a:avLst/>
              <a:gdLst>
                <a:gd name="T0" fmla="*/ 41 w 41"/>
                <a:gd name="T1" fmla="*/ 37 h 44"/>
                <a:gd name="T2" fmla="*/ 35 w 41"/>
                <a:gd name="T3" fmla="*/ 44 h 44"/>
                <a:gd name="T4" fmla="*/ 21 w 41"/>
                <a:gd name="T5" fmla="*/ 44 h 44"/>
                <a:gd name="T6" fmla="*/ 7 w 41"/>
                <a:gd name="T7" fmla="*/ 44 h 44"/>
                <a:gd name="T8" fmla="*/ 0 w 41"/>
                <a:gd name="T9" fmla="*/ 37 h 44"/>
                <a:gd name="T10" fmla="*/ 0 w 41"/>
                <a:gd name="T11" fmla="*/ 22 h 44"/>
                <a:gd name="T12" fmla="*/ 0 w 41"/>
                <a:gd name="T13" fmla="*/ 8 h 44"/>
                <a:gd name="T14" fmla="*/ 7 w 41"/>
                <a:gd name="T15" fmla="*/ 0 h 44"/>
                <a:gd name="T16" fmla="*/ 21 w 41"/>
                <a:gd name="T17" fmla="*/ 0 h 44"/>
                <a:gd name="T18" fmla="*/ 35 w 41"/>
                <a:gd name="T19" fmla="*/ 0 h 44"/>
                <a:gd name="T20" fmla="*/ 41 w 41"/>
                <a:gd name="T21" fmla="*/ 8 h 44"/>
                <a:gd name="T22" fmla="*/ 41 w 41"/>
                <a:gd name="T23" fmla="*/ 22 h 44"/>
                <a:gd name="T24" fmla="*/ 41 w 41"/>
                <a:gd name="T25" fmla="*/ 37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44">
                  <a:moveTo>
                    <a:pt x="41" y="37"/>
                  </a:moveTo>
                  <a:lnTo>
                    <a:pt x="35" y="44"/>
                  </a:lnTo>
                  <a:lnTo>
                    <a:pt x="21" y="44"/>
                  </a:lnTo>
                  <a:lnTo>
                    <a:pt x="7" y="44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1" y="8"/>
                  </a:lnTo>
                  <a:lnTo>
                    <a:pt x="41" y="22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4" name="Freeform 67"/>
            <p:cNvSpPr>
              <a:spLocks/>
            </p:cNvSpPr>
            <p:nvPr/>
          </p:nvSpPr>
          <p:spPr bwMode="auto">
            <a:xfrm>
              <a:off x="1026" y="2422"/>
              <a:ext cx="41" cy="44"/>
            </a:xfrm>
            <a:custGeom>
              <a:avLst/>
              <a:gdLst>
                <a:gd name="T0" fmla="*/ 41 w 41"/>
                <a:gd name="T1" fmla="*/ 36 h 44"/>
                <a:gd name="T2" fmla="*/ 34 w 41"/>
                <a:gd name="T3" fmla="*/ 44 h 44"/>
                <a:gd name="T4" fmla="*/ 21 w 41"/>
                <a:gd name="T5" fmla="*/ 44 h 44"/>
                <a:gd name="T6" fmla="*/ 7 w 41"/>
                <a:gd name="T7" fmla="*/ 44 h 44"/>
                <a:gd name="T8" fmla="*/ 0 w 41"/>
                <a:gd name="T9" fmla="*/ 36 h 44"/>
                <a:gd name="T10" fmla="*/ 0 w 41"/>
                <a:gd name="T11" fmla="*/ 22 h 44"/>
                <a:gd name="T12" fmla="*/ 0 w 41"/>
                <a:gd name="T13" fmla="*/ 7 h 44"/>
                <a:gd name="T14" fmla="*/ 7 w 41"/>
                <a:gd name="T15" fmla="*/ 0 h 44"/>
                <a:gd name="T16" fmla="*/ 21 w 41"/>
                <a:gd name="T17" fmla="*/ 0 h 44"/>
                <a:gd name="T18" fmla="*/ 34 w 41"/>
                <a:gd name="T19" fmla="*/ 0 h 44"/>
                <a:gd name="T20" fmla="*/ 41 w 41"/>
                <a:gd name="T21" fmla="*/ 7 h 44"/>
                <a:gd name="T22" fmla="*/ 41 w 41"/>
                <a:gd name="T23" fmla="*/ 22 h 44"/>
                <a:gd name="T24" fmla="*/ 41 w 41"/>
                <a:gd name="T25" fmla="*/ 36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44">
                  <a:moveTo>
                    <a:pt x="41" y="36"/>
                  </a:moveTo>
                  <a:lnTo>
                    <a:pt x="34" y="44"/>
                  </a:lnTo>
                  <a:lnTo>
                    <a:pt x="21" y="44"/>
                  </a:lnTo>
                  <a:lnTo>
                    <a:pt x="7" y="44"/>
                  </a:lnTo>
                  <a:lnTo>
                    <a:pt x="0" y="36"/>
                  </a:lnTo>
                  <a:lnTo>
                    <a:pt x="0" y="22"/>
                  </a:lnTo>
                  <a:lnTo>
                    <a:pt x="0" y="7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4" y="0"/>
                  </a:lnTo>
                  <a:lnTo>
                    <a:pt x="41" y="7"/>
                  </a:lnTo>
                  <a:lnTo>
                    <a:pt x="41" y="22"/>
                  </a:lnTo>
                  <a:lnTo>
                    <a:pt x="41" y="36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5" name="Freeform 68"/>
            <p:cNvSpPr>
              <a:spLocks/>
            </p:cNvSpPr>
            <p:nvPr/>
          </p:nvSpPr>
          <p:spPr bwMode="auto">
            <a:xfrm>
              <a:off x="1026" y="2333"/>
              <a:ext cx="41" cy="44"/>
            </a:xfrm>
            <a:custGeom>
              <a:avLst/>
              <a:gdLst>
                <a:gd name="T0" fmla="*/ 41 w 41"/>
                <a:gd name="T1" fmla="*/ 37 h 44"/>
                <a:gd name="T2" fmla="*/ 34 w 41"/>
                <a:gd name="T3" fmla="*/ 44 h 44"/>
                <a:gd name="T4" fmla="*/ 21 w 41"/>
                <a:gd name="T5" fmla="*/ 44 h 44"/>
                <a:gd name="T6" fmla="*/ 7 w 41"/>
                <a:gd name="T7" fmla="*/ 44 h 44"/>
                <a:gd name="T8" fmla="*/ 0 w 41"/>
                <a:gd name="T9" fmla="*/ 37 h 44"/>
                <a:gd name="T10" fmla="*/ 0 w 41"/>
                <a:gd name="T11" fmla="*/ 22 h 44"/>
                <a:gd name="T12" fmla="*/ 0 w 41"/>
                <a:gd name="T13" fmla="*/ 7 h 44"/>
                <a:gd name="T14" fmla="*/ 7 w 41"/>
                <a:gd name="T15" fmla="*/ 0 h 44"/>
                <a:gd name="T16" fmla="*/ 21 w 41"/>
                <a:gd name="T17" fmla="*/ 0 h 44"/>
                <a:gd name="T18" fmla="*/ 34 w 41"/>
                <a:gd name="T19" fmla="*/ 0 h 44"/>
                <a:gd name="T20" fmla="*/ 41 w 41"/>
                <a:gd name="T21" fmla="*/ 7 h 44"/>
                <a:gd name="T22" fmla="*/ 41 w 41"/>
                <a:gd name="T23" fmla="*/ 22 h 44"/>
                <a:gd name="T24" fmla="*/ 41 w 41"/>
                <a:gd name="T25" fmla="*/ 37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44">
                  <a:moveTo>
                    <a:pt x="41" y="37"/>
                  </a:moveTo>
                  <a:lnTo>
                    <a:pt x="34" y="44"/>
                  </a:lnTo>
                  <a:lnTo>
                    <a:pt x="21" y="44"/>
                  </a:lnTo>
                  <a:lnTo>
                    <a:pt x="7" y="44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7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4" y="0"/>
                  </a:lnTo>
                  <a:lnTo>
                    <a:pt x="41" y="7"/>
                  </a:lnTo>
                  <a:lnTo>
                    <a:pt x="41" y="22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6" name="Freeform 69"/>
            <p:cNvSpPr>
              <a:spLocks/>
            </p:cNvSpPr>
            <p:nvPr/>
          </p:nvSpPr>
          <p:spPr bwMode="auto">
            <a:xfrm>
              <a:off x="1047" y="2252"/>
              <a:ext cx="41" cy="44"/>
            </a:xfrm>
            <a:custGeom>
              <a:avLst/>
              <a:gdLst>
                <a:gd name="T0" fmla="*/ 41 w 41"/>
                <a:gd name="T1" fmla="*/ 37 h 44"/>
                <a:gd name="T2" fmla="*/ 34 w 41"/>
                <a:gd name="T3" fmla="*/ 44 h 44"/>
                <a:gd name="T4" fmla="*/ 20 w 41"/>
                <a:gd name="T5" fmla="*/ 44 h 44"/>
                <a:gd name="T6" fmla="*/ 6 w 41"/>
                <a:gd name="T7" fmla="*/ 44 h 44"/>
                <a:gd name="T8" fmla="*/ 0 w 41"/>
                <a:gd name="T9" fmla="*/ 37 h 44"/>
                <a:gd name="T10" fmla="*/ 0 w 41"/>
                <a:gd name="T11" fmla="*/ 22 h 44"/>
                <a:gd name="T12" fmla="*/ 0 w 41"/>
                <a:gd name="T13" fmla="*/ 7 h 44"/>
                <a:gd name="T14" fmla="*/ 6 w 41"/>
                <a:gd name="T15" fmla="*/ 0 h 44"/>
                <a:gd name="T16" fmla="*/ 20 w 41"/>
                <a:gd name="T17" fmla="*/ 0 h 44"/>
                <a:gd name="T18" fmla="*/ 34 w 41"/>
                <a:gd name="T19" fmla="*/ 0 h 44"/>
                <a:gd name="T20" fmla="*/ 41 w 41"/>
                <a:gd name="T21" fmla="*/ 7 h 44"/>
                <a:gd name="T22" fmla="*/ 41 w 41"/>
                <a:gd name="T23" fmla="*/ 22 h 44"/>
                <a:gd name="T24" fmla="*/ 41 w 41"/>
                <a:gd name="T25" fmla="*/ 37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1" h="44">
                  <a:moveTo>
                    <a:pt x="41" y="37"/>
                  </a:moveTo>
                  <a:lnTo>
                    <a:pt x="34" y="44"/>
                  </a:lnTo>
                  <a:lnTo>
                    <a:pt x="20" y="44"/>
                  </a:lnTo>
                  <a:lnTo>
                    <a:pt x="6" y="44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7"/>
                  </a:lnTo>
                  <a:lnTo>
                    <a:pt x="6" y="0"/>
                  </a:lnTo>
                  <a:lnTo>
                    <a:pt x="20" y="0"/>
                  </a:lnTo>
                  <a:lnTo>
                    <a:pt x="34" y="0"/>
                  </a:lnTo>
                  <a:lnTo>
                    <a:pt x="41" y="7"/>
                  </a:lnTo>
                  <a:lnTo>
                    <a:pt x="41" y="22"/>
                  </a:lnTo>
                  <a:lnTo>
                    <a:pt x="41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7" name="Freeform 70"/>
            <p:cNvSpPr>
              <a:spLocks/>
            </p:cNvSpPr>
            <p:nvPr/>
          </p:nvSpPr>
          <p:spPr bwMode="auto">
            <a:xfrm>
              <a:off x="1067" y="2163"/>
              <a:ext cx="42" cy="44"/>
            </a:xfrm>
            <a:custGeom>
              <a:avLst/>
              <a:gdLst>
                <a:gd name="T0" fmla="*/ 42 w 42"/>
                <a:gd name="T1" fmla="*/ 37 h 44"/>
                <a:gd name="T2" fmla="*/ 35 w 42"/>
                <a:gd name="T3" fmla="*/ 44 h 44"/>
                <a:gd name="T4" fmla="*/ 21 w 42"/>
                <a:gd name="T5" fmla="*/ 44 h 44"/>
                <a:gd name="T6" fmla="*/ 7 w 42"/>
                <a:gd name="T7" fmla="*/ 44 h 44"/>
                <a:gd name="T8" fmla="*/ 0 w 42"/>
                <a:gd name="T9" fmla="*/ 37 h 44"/>
                <a:gd name="T10" fmla="*/ 0 w 42"/>
                <a:gd name="T11" fmla="*/ 22 h 44"/>
                <a:gd name="T12" fmla="*/ 0 w 42"/>
                <a:gd name="T13" fmla="*/ 8 h 44"/>
                <a:gd name="T14" fmla="*/ 7 w 42"/>
                <a:gd name="T15" fmla="*/ 0 h 44"/>
                <a:gd name="T16" fmla="*/ 21 w 42"/>
                <a:gd name="T17" fmla="*/ 0 h 44"/>
                <a:gd name="T18" fmla="*/ 35 w 42"/>
                <a:gd name="T19" fmla="*/ 0 h 44"/>
                <a:gd name="T20" fmla="*/ 42 w 42"/>
                <a:gd name="T21" fmla="*/ 8 h 44"/>
                <a:gd name="T22" fmla="*/ 42 w 42"/>
                <a:gd name="T23" fmla="*/ 22 h 44"/>
                <a:gd name="T24" fmla="*/ 42 w 42"/>
                <a:gd name="T25" fmla="*/ 37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4">
                  <a:moveTo>
                    <a:pt x="42" y="37"/>
                  </a:moveTo>
                  <a:lnTo>
                    <a:pt x="35" y="44"/>
                  </a:lnTo>
                  <a:lnTo>
                    <a:pt x="21" y="44"/>
                  </a:lnTo>
                  <a:lnTo>
                    <a:pt x="7" y="44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8"/>
                  </a:lnTo>
                  <a:lnTo>
                    <a:pt x="42" y="22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8" name="Freeform 71"/>
            <p:cNvSpPr>
              <a:spLocks/>
            </p:cNvSpPr>
            <p:nvPr/>
          </p:nvSpPr>
          <p:spPr bwMode="auto">
            <a:xfrm>
              <a:off x="1067" y="2067"/>
              <a:ext cx="42" cy="45"/>
            </a:xfrm>
            <a:custGeom>
              <a:avLst/>
              <a:gdLst>
                <a:gd name="T0" fmla="*/ 42 w 42"/>
                <a:gd name="T1" fmla="*/ 37 h 45"/>
                <a:gd name="T2" fmla="*/ 35 w 42"/>
                <a:gd name="T3" fmla="*/ 45 h 45"/>
                <a:gd name="T4" fmla="*/ 21 w 42"/>
                <a:gd name="T5" fmla="*/ 45 h 45"/>
                <a:gd name="T6" fmla="*/ 7 w 42"/>
                <a:gd name="T7" fmla="*/ 45 h 45"/>
                <a:gd name="T8" fmla="*/ 0 w 42"/>
                <a:gd name="T9" fmla="*/ 37 h 45"/>
                <a:gd name="T10" fmla="*/ 0 w 42"/>
                <a:gd name="T11" fmla="*/ 22 h 45"/>
                <a:gd name="T12" fmla="*/ 0 w 42"/>
                <a:gd name="T13" fmla="*/ 8 h 45"/>
                <a:gd name="T14" fmla="*/ 7 w 42"/>
                <a:gd name="T15" fmla="*/ 0 h 45"/>
                <a:gd name="T16" fmla="*/ 21 w 42"/>
                <a:gd name="T17" fmla="*/ 0 h 45"/>
                <a:gd name="T18" fmla="*/ 35 w 42"/>
                <a:gd name="T19" fmla="*/ 0 h 45"/>
                <a:gd name="T20" fmla="*/ 42 w 42"/>
                <a:gd name="T21" fmla="*/ 8 h 45"/>
                <a:gd name="T22" fmla="*/ 42 w 42"/>
                <a:gd name="T23" fmla="*/ 22 h 45"/>
                <a:gd name="T24" fmla="*/ 42 w 42"/>
                <a:gd name="T25" fmla="*/ 37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5">
                  <a:moveTo>
                    <a:pt x="42" y="37"/>
                  </a:moveTo>
                  <a:lnTo>
                    <a:pt x="35" y="45"/>
                  </a:lnTo>
                  <a:lnTo>
                    <a:pt x="21" y="45"/>
                  </a:lnTo>
                  <a:lnTo>
                    <a:pt x="7" y="45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8"/>
                  </a:lnTo>
                  <a:lnTo>
                    <a:pt x="42" y="22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19" name="Freeform 72"/>
            <p:cNvSpPr>
              <a:spLocks/>
            </p:cNvSpPr>
            <p:nvPr/>
          </p:nvSpPr>
          <p:spPr bwMode="auto">
            <a:xfrm>
              <a:off x="1493" y="1964"/>
              <a:ext cx="42" cy="44"/>
            </a:xfrm>
            <a:custGeom>
              <a:avLst/>
              <a:gdLst>
                <a:gd name="T0" fmla="*/ 42 w 42"/>
                <a:gd name="T1" fmla="*/ 37 h 44"/>
                <a:gd name="T2" fmla="*/ 35 w 42"/>
                <a:gd name="T3" fmla="*/ 44 h 44"/>
                <a:gd name="T4" fmla="*/ 21 w 42"/>
                <a:gd name="T5" fmla="*/ 44 h 44"/>
                <a:gd name="T6" fmla="*/ 7 w 42"/>
                <a:gd name="T7" fmla="*/ 44 h 44"/>
                <a:gd name="T8" fmla="*/ 0 w 42"/>
                <a:gd name="T9" fmla="*/ 37 h 44"/>
                <a:gd name="T10" fmla="*/ 0 w 42"/>
                <a:gd name="T11" fmla="*/ 22 h 44"/>
                <a:gd name="T12" fmla="*/ 0 w 42"/>
                <a:gd name="T13" fmla="*/ 7 h 44"/>
                <a:gd name="T14" fmla="*/ 7 w 42"/>
                <a:gd name="T15" fmla="*/ 0 h 44"/>
                <a:gd name="T16" fmla="*/ 21 w 42"/>
                <a:gd name="T17" fmla="*/ 0 h 44"/>
                <a:gd name="T18" fmla="*/ 35 w 42"/>
                <a:gd name="T19" fmla="*/ 0 h 44"/>
                <a:gd name="T20" fmla="*/ 42 w 42"/>
                <a:gd name="T21" fmla="*/ 7 h 44"/>
                <a:gd name="T22" fmla="*/ 42 w 42"/>
                <a:gd name="T23" fmla="*/ 22 h 44"/>
                <a:gd name="T24" fmla="*/ 42 w 42"/>
                <a:gd name="T25" fmla="*/ 37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4">
                  <a:moveTo>
                    <a:pt x="42" y="37"/>
                  </a:moveTo>
                  <a:lnTo>
                    <a:pt x="35" y="44"/>
                  </a:lnTo>
                  <a:lnTo>
                    <a:pt x="21" y="44"/>
                  </a:lnTo>
                  <a:lnTo>
                    <a:pt x="7" y="44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7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7"/>
                  </a:lnTo>
                  <a:lnTo>
                    <a:pt x="42" y="22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20" name="Freeform 73"/>
            <p:cNvSpPr>
              <a:spLocks/>
            </p:cNvSpPr>
            <p:nvPr/>
          </p:nvSpPr>
          <p:spPr bwMode="auto">
            <a:xfrm>
              <a:off x="1793" y="1838"/>
              <a:ext cx="42" cy="45"/>
            </a:xfrm>
            <a:custGeom>
              <a:avLst/>
              <a:gdLst>
                <a:gd name="T0" fmla="*/ 42 w 42"/>
                <a:gd name="T1" fmla="*/ 37 h 45"/>
                <a:gd name="T2" fmla="*/ 35 w 42"/>
                <a:gd name="T3" fmla="*/ 45 h 45"/>
                <a:gd name="T4" fmla="*/ 21 w 42"/>
                <a:gd name="T5" fmla="*/ 45 h 45"/>
                <a:gd name="T6" fmla="*/ 7 w 42"/>
                <a:gd name="T7" fmla="*/ 45 h 45"/>
                <a:gd name="T8" fmla="*/ 0 w 42"/>
                <a:gd name="T9" fmla="*/ 37 h 45"/>
                <a:gd name="T10" fmla="*/ 0 w 42"/>
                <a:gd name="T11" fmla="*/ 23 h 45"/>
                <a:gd name="T12" fmla="*/ 0 w 42"/>
                <a:gd name="T13" fmla="*/ 8 h 45"/>
                <a:gd name="T14" fmla="*/ 7 w 42"/>
                <a:gd name="T15" fmla="*/ 0 h 45"/>
                <a:gd name="T16" fmla="*/ 21 w 42"/>
                <a:gd name="T17" fmla="*/ 0 h 45"/>
                <a:gd name="T18" fmla="*/ 35 w 42"/>
                <a:gd name="T19" fmla="*/ 0 h 45"/>
                <a:gd name="T20" fmla="*/ 42 w 42"/>
                <a:gd name="T21" fmla="*/ 8 h 45"/>
                <a:gd name="T22" fmla="*/ 42 w 42"/>
                <a:gd name="T23" fmla="*/ 23 h 45"/>
                <a:gd name="T24" fmla="*/ 42 w 42"/>
                <a:gd name="T25" fmla="*/ 37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5">
                  <a:moveTo>
                    <a:pt x="42" y="37"/>
                  </a:moveTo>
                  <a:lnTo>
                    <a:pt x="35" y="45"/>
                  </a:lnTo>
                  <a:lnTo>
                    <a:pt x="21" y="45"/>
                  </a:lnTo>
                  <a:lnTo>
                    <a:pt x="7" y="45"/>
                  </a:lnTo>
                  <a:lnTo>
                    <a:pt x="0" y="37"/>
                  </a:lnTo>
                  <a:lnTo>
                    <a:pt x="0" y="23"/>
                  </a:ln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8"/>
                  </a:lnTo>
                  <a:lnTo>
                    <a:pt x="42" y="23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21" name="Freeform 74"/>
            <p:cNvSpPr>
              <a:spLocks/>
            </p:cNvSpPr>
            <p:nvPr/>
          </p:nvSpPr>
          <p:spPr bwMode="auto">
            <a:xfrm>
              <a:off x="1814" y="1683"/>
              <a:ext cx="42" cy="45"/>
            </a:xfrm>
            <a:custGeom>
              <a:avLst/>
              <a:gdLst>
                <a:gd name="T0" fmla="*/ 42 w 42"/>
                <a:gd name="T1" fmla="*/ 37 h 45"/>
                <a:gd name="T2" fmla="*/ 35 w 42"/>
                <a:gd name="T3" fmla="*/ 45 h 45"/>
                <a:gd name="T4" fmla="*/ 21 w 42"/>
                <a:gd name="T5" fmla="*/ 45 h 45"/>
                <a:gd name="T6" fmla="*/ 7 w 42"/>
                <a:gd name="T7" fmla="*/ 45 h 45"/>
                <a:gd name="T8" fmla="*/ 0 w 42"/>
                <a:gd name="T9" fmla="*/ 37 h 45"/>
                <a:gd name="T10" fmla="*/ 0 w 42"/>
                <a:gd name="T11" fmla="*/ 23 h 45"/>
                <a:gd name="T12" fmla="*/ 0 w 42"/>
                <a:gd name="T13" fmla="*/ 8 h 45"/>
                <a:gd name="T14" fmla="*/ 7 w 42"/>
                <a:gd name="T15" fmla="*/ 0 h 45"/>
                <a:gd name="T16" fmla="*/ 21 w 42"/>
                <a:gd name="T17" fmla="*/ 0 h 45"/>
                <a:gd name="T18" fmla="*/ 35 w 42"/>
                <a:gd name="T19" fmla="*/ 0 h 45"/>
                <a:gd name="T20" fmla="*/ 42 w 42"/>
                <a:gd name="T21" fmla="*/ 8 h 45"/>
                <a:gd name="T22" fmla="*/ 42 w 42"/>
                <a:gd name="T23" fmla="*/ 23 h 45"/>
                <a:gd name="T24" fmla="*/ 42 w 42"/>
                <a:gd name="T25" fmla="*/ 37 h 45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5">
                  <a:moveTo>
                    <a:pt x="42" y="37"/>
                  </a:moveTo>
                  <a:lnTo>
                    <a:pt x="35" y="45"/>
                  </a:lnTo>
                  <a:lnTo>
                    <a:pt x="21" y="45"/>
                  </a:lnTo>
                  <a:lnTo>
                    <a:pt x="7" y="45"/>
                  </a:lnTo>
                  <a:lnTo>
                    <a:pt x="0" y="37"/>
                  </a:lnTo>
                  <a:lnTo>
                    <a:pt x="0" y="23"/>
                  </a:lnTo>
                  <a:lnTo>
                    <a:pt x="0" y="8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8"/>
                  </a:lnTo>
                  <a:lnTo>
                    <a:pt x="42" y="23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22" name="Freeform 75"/>
            <p:cNvSpPr>
              <a:spLocks/>
            </p:cNvSpPr>
            <p:nvPr/>
          </p:nvSpPr>
          <p:spPr bwMode="auto">
            <a:xfrm>
              <a:off x="3517" y="1425"/>
              <a:ext cx="42" cy="44"/>
            </a:xfrm>
            <a:custGeom>
              <a:avLst/>
              <a:gdLst>
                <a:gd name="T0" fmla="*/ 42 w 42"/>
                <a:gd name="T1" fmla="*/ 37 h 44"/>
                <a:gd name="T2" fmla="*/ 35 w 42"/>
                <a:gd name="T3" fmla="*/ 44 h 44"/>
                <a:gd name="T4" fmla="*/ 21 w 42"/>
                <a:gd name="T5" fmla="*/ 44 h 44"/>
                <a:gd name="T6" fmla="*/ 7 w 42"/>
                <a:gd name="T7" fmla="*/ 44 h 44"/>
                <a:gd name="T8" fmla="*/ 0 w 42"/>
                <a:gd name="T9" fmla="*/ 37 h 44"/>
                <a:gd name="T10" fmla="*/ 0 w 42"/>
                <a:gd name="T11" fmla="*/ 22 h 44"/>
                <a:gd name="T12" fmla="*/ 0 w 42"/>
                <a:gd name="T13" fmla="*/ 7 h 44"/>
                <a:gd name="T14" fmla="*/ 7 w 42"/>
                <a:gd name="T15" fmla="*/ 0 h 44"/>
                <a:gd name="T16" fmla="*/ 21 w 42"/>
                <a:gd name="T17" fmla="*/ 0 h 44"/>
                <a:gd name="T18" fmla="*/ 35 w 42"/>
                <a:gd name="T19" fmla="*/ 0 h 44"/>
                <a:gd name="T20" fmla="*/ 42 w 42"/>
                <a:gd name="T21" fmla="*/ 7 h 44"/>
                <a:gd name="T22" fmla="*/ 42 w 42"/>
                <a:gd name="T23" fmla="*/ 22 h 44"/>
                <a:gd name="T24" fmla="*/ 42 w 42"/>
                <a:gd name="T25" fmla="*/ 37 h 4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0" t="0" r="r" b="b"/>
              <a:pathLst>
                <a:path w="42" h="44">
                  <a:moveTo>
                    <a:pt x="42" y="37"/>
                  </a:moveTo>
                  <a:lnTo>
                    <a:pt x="35" y="44"/>
                  </a:lnTo>
                  <a:lnTo>
                    <a:pt x="21" y="44"/>
                  </a:lnTo>
                  <a:lnTo>
                    <a:pt x="7" y="44"/>
                  </a:lnTo>
                  <a:lnTo>
                    <a:pt x="0" y="37"/>
                  </a:lnTo>
                  <a:lnTo>
                    <a:pt x="0" y="22"/>
                  </a:lnTo>
                  <a:lnTo>
                    <a:pt x="0" y="7"/>
                  </a:lnTo>
                  <a:lnTo>
                    <a:pt x="7" y="0"/>
                  </a:lnTo>
                  <a:lnTo>
                    <a:pt x="21" y="0"/>
                  </a:lnTo>
                  <a:lnTo>
                    <a:pt x="35" y="0"/>
                  </a:lnTo>
                  <a:lnTo>
                    <a:pt x="42" y="7"/>
                  </a:lnTo>
                  <a:lnTo>
                    <a:pt x="42" y="22"/>
                  </a:lnTo>
                  <a:lnTo>
                    <a:pt x="42" y="37"/>
                  </a:lnTo>
                  <a:close/>
                </a:path>
              </a:pathLst>
            </a:custGeom>
            <a:solidFill>
              <a:srgbClr val="0000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23" name="Rectangle 76"/>
            <p:cNvSpPr>
              <a:spLocks noChangeArrowheads="1"/>
            </p:cNvSpPr>
            <p:nvPr/>
          </p:nvSpPr>
          <p:spPr bwMode="auto">
            <a:xfrm>
              <a:off x="1570" y="1934"/>
              <a:ext cx="128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AB</a:t>
              </a:r>
              <a:endParaRPr lang="en-US" altLang="zh-TW"/>
            </a:p>
          </p:txBody>
        </p:sp>
        <p:sp>
          <p:nvSpPr>
            <p:cNvPr id="36924" name="Rectangle 77"/>
            <p:cNvSpPr>
              <a:spLocks noChangeArrowheads="1"/>
            </p:cNvSpPr>
            <p:nvPr/>
          </p:nvSpPr>
          <p:spPr bwMode="auto">
            <a:xfrm>
              <a:off x="1870" y="1808"/>
              <a:ext cx="69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C</a:t>
              </a:r>
              <a:endParaRPr lang="en-US" altLang="zh-TW"/>
            </a:p>
          </p:txBody>
        </p:sp>
        <p:sp>
          <p:nvSpPr>
            <p:cNvPr id="36925" name="Rectangle 78"/>
            <p:cNvSpPr>
              <a:spLocks noChangeArrowheads="1"/>
            </p:cNvSpPr>
            <p:nvPr/>
          </p:nvSpPr>
          <p:spPr bwMode="auto">
            <a:xfrm>
              <a:off x="1891" y="1653"/>
              <a:ext cx="64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A</a:t>
              </a:r>
              <a:endParaRPr lang="en-US" altLang="zh-TW"/>
            </a:p>
          </p:txBody>
        </p:sp>
        <p:sp>
          <p:nvSpPr>
            <p:cNvPr id="36926" name="Rectangle 79"/>
            <p:cNvSpPr>
              <a:spLocks noChangeArrowheads="1"/>
            </p:cNvSpPr>
            <p:nvPr/>
          </p:nvSpPr>
          <p:spPr bwMode="auto">
            <a:xfrm>
              <a:off x="3593" y="1387"/>
              <a:ext cx="64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B</a:t>
              </a:r>
              <a:endParaRPr lang="en-US" altLang="zh-TW"/>
            </a:p>
          </p:txBody>
        </p:sp>
        <p:sp>
          <p:nvSpPr>
            <p:cNvPr id="36927" name="Rectangle 80"/>
            <p:cNvSpPr>
              <a:spLocks noChangeArrowheads="1"/>
            </p:cNvSpPr>
            <p:nvPr/>
          </p:nvSpPr>
          <p:spPr bwMode="auto">
            <a:xfrm>
              <a:off x="1179" y="863"/>
              <a:ext cx="2479" cy="18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900">
                  <a:solidFill>
                    <a:srgbClr val="000000"/>
                  </a:solidFill>
                  <a:latin typeface="Arial" charset="0"/>
                </a:rPr>
                <a:t>Normal Probability Plot of the Effects</a:t>
              </a:r>
              <a:endParaRPr lang="en-US" altLang="zh-TW"/>
            </a:p>
          </p:txBody>
        </p:sp>
        <p:sp>
          <p:nvSpPr>
            <p:cNvPr id="36928" name="Rectangle 81"/>
            <p:cNvSpPr>
              <a:spLocks noChangeArrowheads="1"/>
            </p:cNvSpPr>
            <p:nvPr/>
          </p:nvSpPr>
          <p:spPr bwMode="auto">
            <a:xfrm>
              <a:off x="1675" y="1055"/>
              <a:ext cx="1317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(response is yield, Alpha = .10)</a:t>
              </a:r>
              <a:endParaRPr lang="en-US" altLang="zh-TW"/>
            </a:p>
          </p:txBody>
        </p:sp>
        <p:sp>
          <p:nvSpPr>
            <p:cNvPr id="36929" name="Line 82"/>
            <p:cNvSpPr>
              <a:spLocks noChangeShapeType="1"/>
            </p:cNvSpPr>
            <p:nvPr/>
          </p:nvSpPr>
          <p:spPr bwMode="auto">
            <a:xfrm flipV="1">
              <a:off x="872" y="1344"/>
              <a:ext cx="265" cy="2015"/>
            </a:xfrm>
            <a:prstGeom prst="line">
              <a:avLst/>
            </a:prstGeom>
            <a:noFill/>
            <a:ln w="11113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TW" altLang="en-US"/>
            </a:p>
          </p:txBody>
        </p:sp>
        <p:sp>
          <p:nvSpPr>
            <p:cNvPr id="36930" name="Rectangle 83"/>
            <p:cNvSpPr>
              <a:spLocks noChangeArrowheads="1"/>
            </p:cNvSpPr>
            <p:nvPr/>
          </p:nvSpPr>
          <p:spPr bwMode="auto">
            <a:xfrm>
              <a:off x="3824" y="1291"/>
              <a:ext cx="9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A:</a:t>
              </a:r>
              <a:endParaRPr lang="en-US" altLang="zh-TW"/>
            </a:p>
          </p:txBody>
        </p:sp>
        <p:sp>
          <p:nvSpPr>
            <p:cNvPr id="36931" name="Rectangle 84"/>
            <p:cNvSpPr>
              <a:spLocks noChangeArrowheads="1"/>
            </p:cNvSpPr>
            <p:nvPr/>
          </p:nvSpPr>
          <p:spPr bwMode="auto">
            <a:xfrm>
              <a:off x="3970" y="1291"/>
              <a:ext cx="35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aperture</a:t>
              </a:r>
              <a:endParaRPr lang="en-US" altLang="zh-TW"/>
            </a:p>
          </p:txBody>
        </p:sp>
        <p:sp>
          <p:nvSpPr>
            <p:cNvPr id="36932" name="Rectangle 85"/>
            <p:cNvSpPr>
              <a:spLocks noChangeArrowheads="1"/>
            </p:cNvSpPr>
            <p:nvPr/>
          </p:nvSpPr>
          <p:spPr bwMode="auto">
            <a:xfrm>
              <a:off x="3824" y="1402"/>
              <a:ext cx="9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B:</a:t>
              </a:r>
              <a:endParaRPr lang="en-US" altLang="zh-TW"/>
            </a:p>
          </p:txBody>
        </p:sp>
        <p:sp>
          <p:nvSpPr>
            <p:cNvPr id="36933" name="Rectangle 86"/>
            <p:cNvSpPr>
              <a:spLocks noChangeArrowheads="1"/>
            </p:cNvSpPr>
            <p:nvPr/>
          </p:nvSpPr>
          <p:spPr bwMode="auto">
            <a:xfrm>
              <a:off x="3970" y="1402"/>
              <a:ext cx="393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exposure</a:t>
              </a:r>
              <a:endParaRPr lang="en-US" altLang="zh-TW"/>
            </a:p>
          </p:txBody>
        </p:sp>
        <p:sp>
          <p:nvSpPr>
            <p:cNvPr id="36934" name="Rectangle 87"/>
            <p:cNvSpPr>
              <a:spLocks noChangeArrowheads="1"/>
            </p:cNvSpPr>
            <p:nvPr/>
          </p:nvSpPr>
          <p:spPr bwMode="auto">
            <a:xfrm>
              <a:off x="3824" y="1506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C:</a:t>
              </a:r>
              <a:endParaRPr lang="en-US" altLang="zh-TW"/>
            </a:p>
          </p:txBody>
        </p:sp>
        <p:sp>
          <p:nvSpPr>
            <p:cNvPr id="36935" name="Rectangle 88"/>
            <p:cNvSpPr>
              <a:spLocks noChangeArrowheads="1"/>
            </p:cNvSpPr>
            <p:nvPr/>
          </p:nvSpPr>
          <p:spPr bwMode="auto">
            <a:xfrm>
              <a:off x="3970" y="1506"/>
              <a:ext cx="334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develop</a:t>
              </a:r>
              <a:endParaRPr lang="en-US" altLang="zh-TW"/>
            </a:p>
          </p:txBody>
        </p:sp>
        <p:sp>
          <p:nvSpPr>
            <p:cNvPr id="36936" name="Rectangle 89"/>
            <p:cNvSpPr>
              <a:spLocks noChangeArrowheads="1"/>
            </p:cNvSpPr>
            <p:nvPr/>
          </p:nvSpPr>
          <p:spPr bwMode="auto">
            <a:xfrm>
              <a:off x="3824" y="1616"/>
              <a:ext cx="96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D:</a:t>
              </a:r>
              <a:endParaRPr lang="en-US" altLang="zh-TW"/>
            </a:p>
          </p:txBody>
        </p:sp>
        <p:sp>
          <p:nvSpPr>
            <p:cNvPr id="36937" name="Rectangle 90"/>
            <p:cNvSpPr>
              <a:spLocks noChangeArrowheads="1"/>
            </p:cNvSpPr>
            <p:nvPr/>
          </p:nvSpPr>
          <p:spPr bwMode="auto">
            <a:xfrm>
              <a:off x="3970" y="1616"/>
              <a:ext cx="410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mask dim</a:t>
              </a:r>
              <a:endParaRPr lang="en-US" altLang="zh-TW"/>
            </a:p>
          </p:txBody>
        </p:sp>
        <p:sp>
          <p:nvSpPr>
            <p:cNvPr id="36938" name="Rectangle 91"/>
            <p:cNvSpPr>
              <a:spLocks noChangeArrowheads="1"/>
            </p:cNvSpPr>
            <p:nvPr/>
          </p:nvSpPr>
          <p:spPr bwMode="auto">
            <a:xfrm>
              <a:off x="3824" y="1727"/>
              <a:ext cx="9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E:</a:t>
              </a:r>
              <a:endParaRPr lang="en-US" altLang="zh-TW"/>
            </a:p>
          </p:txBody>
        </p:sp>
        <p:sp>
          <p:nvSpPr>
            <p:cNvPr id="36939" name="Rectangle 92"/>
            <p:cNvSpPr>
              <a:spLocks noChangeArrowheads="1"/>
            </p:cNvSpPr>
            <p:nvPr/>
          </p:nvSpPr>
          <p:spPr bwMode="auto">
            <a:xfrm>
              <a:off x="3970" y="1727"/>
              <a:ext cx="181" cy="11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/>
            <a:p>
              <a:r>
                <a:rPr lang="en-US" altLang="zh-TW" sz="1200">
                  <a:solidFill>
                    <a:srgbClr val="000000"/>
                  </a:solidFill>
                  <a:latin typeface="Arial" charset="0"/>
                </a:rPr>
                <a:t>etch</a:t>
              </a:r>
              <a:endParaRPr lang="en-US" altLang="zh-TW"/>
            </a:p>
          </p:txBody>
        </p:sp>
      </p:grpSp>
      <p:sp>
        <p:nvSpPr>
          <p:cNvPr id="641027" name="Rectangle 3"/>
          <p:cNvSpPr>
            <a:spLocks noChangeArrowheads="1"/>
          </p:cNvSpPr>
          <p:nvPr/>
        </p:nvSpPr>
        <p:spPr bwMode="auto">
          <a:xfrm>
            <a:off x="395288" y="476250"/>
            <a:ext cx="8497887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/>
          <a:lstStyle/>
          <a:p>
            <a:pPr algn="ctr">
              <a:spcBef>
                <a:spcPct val="50000"/>
              </a:spcBef>
              <a:defRPr/>
            </a:pPr>
            <a:endParaRPr lang="zh-TW" altLang="zh-TW" sz="3200" b="1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Arial Unicode MS" pitchFamily="34" charset="-120"/>
              <a:cs typeface="Arial Unicode MS" pitchFamily="34" charset="-120"/>
            </a:endParaRPr>
          </a:p>
        </p:txBody>
      </p:sp>
      <p:sp>
        <p:nvSpPr>
          <p:cNvPr id="36869" name="Rectangle 4"/>
          <p:cNvSpPr>
            <a:spLocks noChangeArrowheads="1"/>
          </p:cNvSpPr>
          <p:nvPr/>
        </p:nvSpPr>
        <p:spPr bwMode="auto">
          <a:xfrm>
            <a:off x="323850" y="4868863"/>
            <a:ext cx="7859713" cy="17573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chemeClr val="tx1"/>
              </a:buClr>
              <a:buSzPct val="75000"/>
              <a:buFont typeface="Wingdings" pitchFamily="2" charset="2"/>
              <a:buBlip>
                <a:blip r:embed="rId3"/>
              </a:buBlip>
            </a:pPr>
            <a:endParaRPr lang="zh-TW" altLang="zh-TW">
              <a:solidFill>
                <a:srgbClr val="FF3300"/>
              </a:solidFill>
              <a:latin typeface="標楷體" pitchFamily="65" charset="-120"/>
              <a:ea typeface="標楷體" pitchFamily="65" charset="-120"/>
            </a:endParaRPr>
          </a:p>
        </p:txBody>
      </p:sp>
      <p:sp>
        <p:nvSpPr>
          <p:cNvPr id="36870" name="Oval 9"/>
          <p:cNvSpPr>
            <a:spLocks noChangeArrowheads="1"/>
          </p:cNvSpPr>
          <p:nvPr/>
        </p:nvSpPr>
        <p:spPr bwMode="auto">
          <a:xfrm>
            <a:off x="6113463" y="2478088"/>
            <a:ext cx="417512" cy="371475"/>
          </a:xfrm>
          <a:prstGeom prst="ellipse">
            <a:avLst/>
          </a:prstGeom>
          <a:noFill/>
          <a:ln w="1905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6871" name="Oval 10"/>
          <p:cNvSpPr>
            <a:spLocks noChangeArrowheads="1"/>
          </p:cNvSpPr>
          <p:nvPr/>
        </p:nvSpPr>
        <p:spPr bwMode="auto">
          <a:xfrm>
            <a:off x="3427413" y="2852738"/>
            <a:ext cx="417512" cy="371475"/>
          </a:xfrm>
          <a:prstGeom prst="ellipse">
            <a:avLst/>
          </a:prstGeom>
          <a:noFill/>
          <a:ln w="1905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6872" name="Oval 11"/>
          <p:cNvSpPr>
            <a:spLocks noChangeArrowheads="1"/>
          </p:cNvSpPr>
          <p:nvPr/>
        </p:nvSpPr>
        <p:spPr bwMode="auto">
          <a:xfrm>
            <a:off x="2963863" y="3305175"/>
            <a:ext cx="417512" cy="371475"/>
          </a:xfrm>
          <a:prstGeom prst="ellipse">
            <a:avLst/>
          </a:prstGeom>
          <a:noFill/>
          <a:ln w="1905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36873" name="Oval 12"/>
          <p:cNvSpPr>
            <a:spLocks noChangeArrowheads="1"/>
          </p:cNvSpPr>
          <p:nvPr/>
        </p:nvSpPr>
        <p:spPr bwMode="auto">
          <a:xfrm>
            <a:off x="3373438" y="3132138"/>
            <a:ext cx="417512" cy="371475"/>
          </a:xfrm>
          <a:prstGeom prst="ellipse">
            <a:avLst/>
          </a:prstGeom>
          <a:noFill/>
          <a:ln w="19050" algn="ctr">
            <a:solidFill>
              <a:srgbClr val="FF33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41117" name="Rectangle 9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Normal Probability Plot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5" name="Picture 15"/>
          <p:cNvPicPr>
            <a:picLocks noGrp="1" noChangeAspect="1" noChangeArrowheads="1"/>
          </p:cNvPicPr>
          <p:nvPr>
            <p:ph idx="4294967295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098800" y="2120900"/>
            <a:ext cx="6045200" cy="338137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96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BDA80FD6-352C-4C86-A462-EBA14529E0B5}" type="slidenum">
              <a:rPr kumimoji="0" lang="en-US" altLang="zh-TW"/>
              <a:pPr eaLnBrk="1" hangingPunct="1"/>
              <a:t>24</a:t>
            </a:fld>
            <a:endParaRPr kumimoji="0" lang="en-US" altLang="zh-TW"/>
          </a:p>
        </p:txBody>
      </p:sp>
      <p:sp>
        <p:nvSpPr>
          <p:cNvPr id="642086" name="Rectangle 38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ANOVA Table for Best</a:t>
            </a:r>
            <a:r>
              <a:rPr lang="en-US" altLang="zh-TW" sz="2800" i="1" smtClean="0">
                <a:solidFill>
                  <a:srgbClr val="666633"/>
                </a:solidFill>
                <a:latin typeface="Arial Unicode MS" pitchFamily="34" charset="-120"/>
                <a:ea typeface="Arial Unicode MS" pitchFamily="34" charset="-120"/>
                <a:cs typeface="Arial Unicode MS" pitchFamily="34" charset="-120"/>
              </a:rPr>
              <a:t> </a:t>
            </a: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Model</a:t>
            </a:r>
          </a:p>
        </p:txBody>
      </p:sp>
      <p:sp>
        <p:nvSpPr>
          <p:cNvPr id="40964" name="Rectangle 39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sp>
        <p:nvSpPr>
          <p:cNvPr id="40966" name="Rectangle 3"/>
          <p:cNvSpPr>
            <a:spLocks noChangeArrowheads="1"/>
          </p:cNvSpPr>
          <p:nvPr/>
        </p:nvSpPr>
        <p:spPr bwMode="auto">
          <a:xfrm>
            <a:off x="1547813" y="1538288"/>
            <a:ext cx="6049962" cy="433387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270000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70000"/>
              </a:lnSpc>
              <a:spcBef>
                <a:spcPct val="50000"/>
              </a:spcBef>
            </a:pPr>
            <a:r>
              <a:rPr lang="en-US" altLang="zh-TW">
                <a:latin typeface="Arial" charset="0"/>
                <a:ea typeface="華康特粗圓體" pitchFamily="49" charset="-120"/>
              </a:rPr>
              <a:t>All variables statistically significant, p value less than 0.1</a:t>
            </a:r>
          </a:p>
        </p:txBody>
      </p:sp>
      <p:sp>
        <p:nvSpPr>
          <p:cNvPr id="642058" name="Rectangle 10"/>
          <p:cNvSpPr>
            <a:spLocks noChangeArrowheads="1"/>
          </p:cNvSpPr>
          <p:nvPr/>
        </p:nvSpPr>
        <p:spPr bwMode="auto">
          <a:xfrm>
            <a:off x="6635514" y="5344427"/>
            <a:ext cx="2405062" cy="647700"/>
          </a:xfrm>
          <a:prstGeom prst="rect">
            <a:avLst/>
          </a:prstGeom>
          <a:gradFill rotWithShape="1">
            <a:gsLst>
              <a:gs pos="0">
                <a:srgbClr val="FFFF00"/>
              </a:gs>
              <a:gs pos="50000">
                <a:schemeClr val="bg1"/>
              </a:gs>
              <a:gs pos="100000">
                <a:srgbClr val="FFFF00"/>
              </a:gs>
            </a:gsLst>
            <a:lin ang="2700000" scaled="1"/>
          </a:gradFill>
          <a:ln w="9525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80000"/>
              </a:lnSpc>
              <a:defRPr/>
            </a:pPr>
            <a:r>
              <a:rPr kumimoji="0" lang="en-US" altLang="zh-TW" b="1">
                <a:solidFill>
                  <a:srgbClr val="FF3300"/>
                </a:solidFill>
                <a:latin typeface="Arial" charset="0"/>
                <a:ea typeface="標楷體" pitchFamily="65" charset="-120"/>
              </a:rPr>
              <a:t>Lack of fit &gt;0.05</a:t>
            </a:r>
          </a:p>
          <a:p>
            <a:pPr>
              <a:defRPr/>
            </a:pPr>
            <a:r>
              <a:rPr lang="zh-TW" altLang="en-US">
                <a:solidFill>
                  <a:srgbClr val="0000FF"/>
                </a:solidFill>
                <a:latin typeface="Times New Roman" pitchFamily="18" charset="0"/>
                <a:ea typeface="標楷體" pitchFamily="65" charset="-120"/>
              </a:rPr>
              <a:t>表示目前模式是適合的</a:t>
            </a:r>
          </a:p>
        </p:txBody>
      </p:sp>
      <p:sp>
        <p:nvSpPr>
          <p:cNvPr id="40968" name="Rectangle 11"/>
          <p:cNvSpPr>
            <a:spLocks noChangeArrowheads="1"/>
          </p:cNvSpPr>
          <p:nvPr/>
        </p:nvSpPr>
        <p:spPr bwMode="auto">
          <a:xfrm>
            <a:off x="757238" y="5899150"/>
            <a:ext cx="7488237" cy="695325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270000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TW">
                <a:latin typeface="Arial" charset="0"/>
                <a:ea typeface="華康特粗圓體" pitchFamily="49" charset="-120"/>
              </a:rPr>
              <a:t>Yield=30.313+5.562*aperture setting+16.937*exposure time </a:t>
            </a:r>
          </a:p>
          <a:p>
            <a:pPr>
              <a:lnSpc>
                <a:spcPct val="70000"/>
              </a:lnSpc>
              <a:spcBef>
                <a:spcPct val="50000"/>
              </a:spcBef>
            </a:pPr>
            <a:r>
              <a:rPr lang="en-US" altLang="zh-TW">
                <a:latin typeface="Arial" charset="0"/>
                <a:ea typeface="華康特粗圓體" pitchFamily="49" charset="-120"/>
              </a:rPr>
              <a:t>          +5.437*develop time+3.438</a:t>
            </a:r>
            <a:r>
              <a:rPr lang="en-US" altLang="zh-TW">
                <a:latin typeface="Arial" charset="0"/>
              </a:rPr>
              <a:t>*aperture setting</a:t>
            </a:r>
            <a:r>
              <a:rPr lang="en-US" altLang="zh-TW" b="1">
                <a:latin typeface="Arial" charset="0"/>
              </a:rPr>
              <a:t> </a:t>
            </a:r>
            <a:r>
              <a:rPr lang="en-US" altLang="zh-TW">
                <a:latin typeface="Arial" charset="0"/>
              </a:rPr>
              <a:t>*exposure time</a:t>
            </a:r>
          </a:p>
        </p:txBody>
      </p:sp>
      <p:sp>
        <p:nvSpPr>
          <p:cNvPr id="40969" name="Rectangle 17"/>
          <p:cNvSpPr>
            <a:spLocks noChangeArrowheads="1"/>
          </p:cNvSpPr>
          <p:nvPr/>
        </p:nvSpPr>
        <p:spPr bwMode="auto">
          <a:xfrm>
            <a:off x="8030453" y="2815091"/>
            <a:ext cx="568325" cy="1046162"/>
          </a:xfrm>
          <a:prstGeom prst="rect">
            <a:avLst/>
          </a:prstGeom>
          <a:noFill/>
          <a:ln w="19050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cxnSp>
        <p:nvCxnSpPr>
          <p:cNvPr id="40970" name="AutoShape 18"/>
          <p:cNvCxnSpPr>
            <a:cxnSpLocks noChangeShapeType="1"/>
            <a:stCxn id="40969" idx="3"/>
            <a:endCxn id="40966" idx="3"/>
          </p:cNvCxnSpPr>
          <p:nvPr/>
        </p:nvCxnSpPr>
        <p:spPr bwMode="auto">
          <a:xfrm flipH="1" flipV="1">
            <a:off x="7597775" y="1754982"/>
            <a:ext cx="1001003" cy="1583190"/>
          </a:xfrm>
          <a:prstGeom prst="bentConnector3">
            <a:avLst>
              <a:gd name="adj1" fmla="val -22837"/>
            </a:avLst>
          </a:prstGeom>
          <a:noFill/>
          <a:ln w="1905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971" name="Rectangle 19"/>
          <p:cNvSpPr>
            <a:spLocks noChangeArrowheads="1"/>
          </p:cNvSpPr>
          <p:nvPr/>
        </p:nvSpPr>
        <p:spPr bwMode="auto">
          <a:xfrm>
            <a:off x="4878602" y="2746149"/>
            <a:ext cx="688975" cy="1058862"/>
          </a:xfrm>
          <a:prstGeom prst="rect">
            <a:avLst/>
          </a:prstGeom>
          <a:noFill/>
          <a:ln w="19050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cxnSp>
        <p:nvCxnSpPr>
          <p:cNvPr id="40972" name="AutoShape 21"/>
          <p:cNvCxnSpPr>
            <a:cxnSpLocks noChangeShapeType="1"/>
            <a:stCxn id="40971" idx="0"/>
            <a:endCxn id="40968" idx="1"/>
          </p:cNvCxnSpPr>
          <p:nvPr/>
        </p:nvCxnSpPr>
        <p:spPr bwMode="auto">
          <a:xfrm rot="16200000" flipH="1" flipV="1">
            <a:off x="1239832" y="2263555"/>
            <a:ext cx="3500664" cy="4465852"/>
          </a:xfrm>
          <a:prstGeom prst="bentConnector4">
            <a:avLst>
              <a:gd name="adj1" fmla="val -6530"/>
              <a:gd name="adj2" fmla="val 105119"/>
            </a:avLst>
          </a:prstGeom>
          <a:noFill/>
          <a:ln w="1905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sp>
        <p:nvSpPr>
          <p:cNvPr id="40973" name="Rectangle 22"/>
          <p:cNvSpPr>
            <a:spLocks noChangeArrowheads="1"/>
          </p:cNvSpPr>
          <p:nvPr/>
        </p:nvSpPr>
        <p:spPr bwMode="auto">
          <a:xfrm>
            <a:off x="8564535" y="4911944"/>
            <a:ext cx="544512" cy="309562"/>
          </a:xfrm>
          <a:prstGeom prst="rect">
            <a:avLst/>
          </a:prstGeom>
          <a:noFill/>
          <a:ln w="19050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cxnSp>
        <p:nvCxnSpPr>
          <p:cNvPr id="40974" name="AutoShape 23"/>
          <p:cNvCxnSpPr>
            <a:cxnSpLocks noChangeShapeType="1"/>
            <a:stCxn id="40973" idx="2"/>
            <a:endCxn id="642058" idx="0"/>
          </p:cNvCxnSpPr>
          <p:nvPr/>
        </p:nvCxnSpPr>
        <p:spPr bwMode="auto">
          <a:xfrm flipH="1">
            <a:off x="7838045" y="5221506"/>
            <a:ext cx="998746" cy="122921"/>
          </a:xfrm>
          <a:prstGeom prst="straightConnector1">
            <a:avLst/>
          </a:prstGeom>
          <a:noFill/>
          <a:ln w="1905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DE4744D3-32CB-47D1-A94F-140F1FFBD31A}" type="slidenum">
              <a:rPr kumimoji="0" lang="en-US" altLang="zh-TW"/>
              <a:pPr eaLnBrk="1" hangingPunct="1"/>
              <a:t>25</a:t>
            </a:fld>
            <a:endParaRPr kumimoji="0" lang="en-US" altLang="zh-TW"/>
          </a:p>
        </p:txBody>
      </p:sp>
      <p:sp>
        <p:nvSpPr>
          <p:cNvPr id="648216" name="Rectangle 2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Practical Significant of Results</a:t>
            </a:r>
          </a:p>
        </p:txBody>
      </p:sp>
      <p:sp>
        <p:nvSpPr>
          <p:cNvPr id="46084" name="Rectangle 2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buClr>
                <a:schemeClr val="tx1"/>
              </a:buClr>
              <a:buFont typeface="Wingdings" pitchFamily="2" charset="2"/>
              <a:buBlip>
                <a:blip r:embed="rId4"/>
              </a:buBlip>
            </a:pP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We need to run </a:t>
            </a:r>
            <a:r>
              <a:rPr lang="en-US" altLang="zh-TW" smtClean="0">
                <a:solidFill>
                  <a:srgbClr val="0033CC"/>
                </a:solidFill>
                <a:ea typeface="Arial Unicode MS" pitchFamily="34" charset="-120"/>
                <a:cs typeface="Arial Unicode MS" pitchFamily="34" charset="-120"/>
                <a:sym typeface="Symbol" pitchFamily="18" charset="2"/>
              </a:rPr>
              <a:t>General Linear Model</a:t>
            </a:r>
            <a:r>
              <a:rPr lang="en-US" altLang="zh-TW" smtClean="0">
                <a:ea typeface="Arial Unicode MS" pitchFamily="34" charset="-120"/>
                <a:cs typeface="Arial Unicode MS" pitchFamily="34" charset="-120"/>
                <a:sym typeface="Symbol" pitchFamily="18" charset="2"/>
              </a:rPr>
              <a:t> to determine the</a:t>
            </a: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 practical significant of the terms we are interested in</a:t>
            </a:r>
          </a:p>
          <a:p>
            <a:pPr eaLnBrk="1" hangingPunct="1">
              <a:buClr>
                <a:schemeClr val="tx1"/>
              </a:buClr>
              <a:buFont typeface="Wingdings" pitchFamily="2" charset="2"/>
              <a:buBlip>
                <a:blip r:embed="rId4"/>
              </a:buBlip>
            </a:pP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Tip: change the display into </a:t>
            </a:r>
            <a:r>
              <a:rPr lang="en-US" altLang="zh-TW" smtClean="0">
                <a:solidFill>
                  <a:srgbClr val="0033CC"/>
                </a:solidFill>
                <a:ea typeface="Arial Unicode MS" pitchFamily="34" charset="-120"/>
                <a:cs typeface="Arial Unicode MS" pitchFamily="34" charset="-120"/>
              </a:rPr>
              <a:t>coded units</a:t>
            </a:r>
            <a:r>
              <a:rPr lang="en-US" altLang="zh-TW" smtClean="0">
                <a:ea typeface="Arial Unicode MS" pitchFamily="34" charset="-120"/>
                <a:cs typeface="Arial Unicode MS" pitchFamily="34" charset="-120"/>
              </a:rPr>
              <a:t> first</a:t>
            </a:r>
          </a:p>
          <a:p>
            <a:pPr eaLnBrk="1" hangingPunct="1"/>
            <a:endParaRPr lang="en-US" altLang="zh-TW" smtClean="0"/>
          </a:p>
        </p:txBody>
      </p:sp>
      <p:graphicFrame>
        <p:nvGraphicFramePr>
          <p:cNvPr id="46085" name="Object 9"/>
          <p:cNvGraphicFramePr>
            <a:graphicFrameLocks noGrp="1" noChangeAspect="1"/>
          </p:cNvGraphicFramePr>
          <p:nvPr>
            <p:ph idx="4294967295"/>
          </p:nvPr>
        </p:nvGraphicFramePr>
        <p:xfrm>
          <a:off x="2260600" y="3533775"/>
          <a:ext cx="4648200" cy="3324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6091" name="點陣圖影像" r:id="rId5" imgW="5552381" imgH="3971429" progId="Paint.Picture">
                  <p:embed/>
                </p:oleObj>
              </mc:Choice>
              <mc:Fallback>
                <p:oleObj name="點陣圖影像" r:id="rId5" imgW="5552381" imgH="3971429" progId="Paint.Picture">
                  <p:embed/>
                  <p:pic>
                    <p:nvPicPr>
                      <p:cNvPr id="0" name="Object 9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60600" y="3533775"/>
                        <a:ext cx="4648200" cy="3324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6086" name="Rectangle 4"/>
          <p:cNvSpPr>
            <a:spLocks noChangeArrowheads="1"/>
          </p:cNvSpPr>
          <p:nvPr/>
        </p:nvSpPr>
        <p:spPr bwMode="auto">
          <a:xfrm>
            <a:off x="1550988" y="2908300"/>
            <a:ext cx="6337300" cy="504825"/>
          </a:xfrm>
          <a:prstGeom prst="rect">
            <a:avLst/>
          </a:prstGeom>
          <a:gradFill rotWithShape="1">
            <a:gsLst>
              <a:gs pos="0">
                <a:srgbClr val="FF99FF"/>
              </a:gs>
              <a:gs pos="50000">
                <a:srgbClr val="FFFFFF"/>
              </a:gs>
              <a:gs pos="100000">
                <a:srgbClr val="FF99FF"/>
              </a:gs>
            </a:gsLst>
            <a:lin ang="270000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spcBef>
                <a:spcPct val="50000"/>
              </a:spcBef>
            </a:pPr>
            <a:r>
              <a:rPr lang="en-US" altLang="zh-TW" sz="2400">
                <a:latin typeface="Arial" charset="0"/>
                <a:ea typeface="華康特粗圓體" pitchFamily="49" charset="-120"/>
              </a:rPr>
              <a:t>Stat </a:t>
            </a:r>
            <a:r>
              <a:rPr lang="en-US" altLang="zh-TW" sz="2400">
                <a:latin typeface="Arial" charset="0"/>
                <a:ea typeface="華康特粗圓體" pitchFamily="49" charset="-120"/>
                <a:sym typeface="Symbol" pitchFamily="18" charset="2"/>
              </a:rPr>
              <a:t> ANOVA</a:t>
            </a:r>
            <a:r>
              <a:rPr lang="en-US" altLang="zh-TW" sz="2400">
                <a:latin typeface="Times New Roman" pitchFamily="18" charset="0"/>
                <a:ea typeface="華康特粗圓體" pitchFamily="49" charset="-120"/>
              </a:rPr>
              <a:t> </a:t>
            </a:r>
            <a:r>
              <a:rPr lang="en-US" altLang="zh-TW" sz="2400">
                <a:latin typeface="Arial" charset="0"/>
                <a:ea typeface="華康特粗圓體" pitchFamily="49" charset="-120"/>
                <a:sym typeface="Symbol" pitchFamily="18" charset="2"/>
              </a:rPr>
              <a:t> General Linear Model</a:t>
            </a:r>
          </a:p>
        </p:txBody>
      </p:sp>
      <p:sp>
        <p:nvSpPr>
          <p:cNvPr id="46087" name="Rectangle 6"/>
          <p:cNvSpPr>
            <a:spLocks noChangeArrowheads="1"/>
          </p:cNvSpPr>
          <p:nvPr/>
        </p:nvSpPr>
        <p:spPr bwMode="auto">
          <a:xfrm>
            <a:off x="3521075" y="4168775"/>
            <a:ext cx="3313113" cy="576263"/>
          </a:xfrm>
          <a:prstGeom prst="rect">
            <a:avLst/>
          </a:prstGeom>
          <a:noFill/>
          <a:ln w="19050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48199" name="Rectangle 7"/>
          <p:cNvSpPr>
            <a:spLocks noChangeArrowheads="1"/>
          </p:cNvSpPr>
          <p:nvPr/>
        </p:nvSpPr>
        <p:spPr bwMode="auto">
          <a:xfrm>
            <a:off x="5984875" y="4772025"/>
            <a:ext cx="2562225" cy="438150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chemeClr val="bg1"/>
              </a:gs>
              <a:gs pos="100000">
                <a:srgbClr val="FFCC00"/>
              </a:gs>
            </a:gsLst>
            <a:lin ang="27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zh-TW" altLang="en-US" sz="2000" b="1">
                <a:latin typeface="Arial" charset="0"/>
                <a:ea typeface="標楷體" pitchFamily="65" charset="-120"/>
              </a:rPr>
              <a:t>迴歸模式中的因子</a:t>
            </a:r>
          </a:p>
        </p:txBody>
      </p:sp>
      <p:cxnSp>
        <p:nvCxnSpPr>
          <p:cNvPr id="46089" name="AutoShape 8"/>
          <p:cNvCxnSpPr>
            <a:cxnSpLocks noChangeShapeType="1"/>
            <a:stCxn id="46087" idx="3"/>
            <a:endCxn id="648199" idx="0"/>
          </p:cNvCxnSpPr>
          <p:nvPr/>
        </p:nvCxnSpPr>
        <p:spPr bwMode="auto">
          <a:xfrm>
            <a:off x="6843713" y="4457700"/>
            <a:ext cx="422275" cy="314325"/>
          </a:xfrm>
          <a:prstGeom prst="bentConnector2">
            <a:avLst/>
          </a:prstGeom>
          <a:noFill/>
          <a:ln w="19050">
            <a:solidFill>
              <a:srgbClr val="FF3300"/>
            </a:solidFill>
            <a:miter lim="800000"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DBBCB62C-E114-4F2C-AAA5-627575805748}" type="slidenum">
              <a:rPr kumimoji="0" lang="en-US" altLang="zh-TW"/>
              <a:pPr eaLnBrk="1" hangingPunct="1"/>
              <a:t>26</a:t>
            </a:fld>
            <a:endParaRPr kumimoji="0" lang="en-US" altLang="zh-TW"/>
          </a:p>
        </p:txBody>
      </p:sp>
      <p:sp>
        <p:nvSpPr>
          <p:cNvPr id="649327" name="Rectangle 111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>
                <a:ea typeface="Arial Unicode MS" pitchFamily="34" charset="-120"/>
                <a:cs typeface="Arial Unicode MS" pitchFamily="34" charset="-120"/>
                <a:sym typeface="Symbol" pitchFamily="18" charset="2"/>
              </a:rPr>
              <a:t>General Linear Model: ANOVA</a:t>
            </a:r>
          </a:p>
        </p:txBody>
      </p:sp>
      <p:graphicFrame>
        <p:nvGraphicFramePr>
          <p:cNvPr id="47108" name="Object 50"/>
          <p:cNvGraphicFramePr>
            <a:graphicFrameLocks noGrp="1" noChangeAspect="1"/>
          </p:cNvGraphicFramePr>
          <p:nvPr>
            <p:ph sz="half" idx="4294967295"/>
          </p:nvPr>
        </p:nvGraphicFramePr>
        <p:xfrm>
          <a:off x="1420813" y="1546225"/>
          <a:ext cx="6480175" cy="1816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7139" name="點陣圖影像" r:id="rId4" imgW="4791744" imgH="1343212" progId="Paint.Picture">
                  <p:embed/>
                </p:oleObj>
              </mc:Choice>
              <mc:Fallback>
                <p:oleObj name="點陣圖影像" r:id="rId4" imgW="4791744" imgH="1343212" progId="Paint.Picture">
                  <p:embed/>
                  <p:pic>
                    <p:nvPicPr>
                      <p:cNvPr id="0" name="Object 50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20813" y="1546225"/>
                        <a:ext cx="6480175" cy="1816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7109" name="Rectangle 3"/>
          <p:cNvSpPr>
            <a:spLocks noChangeArrowheads="1"/>
          </p:cNvSpPr>
          <p:nvPr/>
        </p:nvSpPr>
        <p:spPr bwMode="auto">
          <a:xfrm>
            <a:off x="1790700" y="3475038"/>
            <a:ext cx="5834063" cy="719137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rgbClr val="FFFFFF"/>
              </a:gs>
              <a:gs pos="100000">
                <a:srgbClr val="FFCC00"/>
              </a:gs>
            </a:gsLst>
            <a:lin ang="2700000" scaled="1"/>
          </a:gradFill>
          <a:ln w="9525" algn="ctr">
            <a:solidFill>
              <a:schemeClr val="tx2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107763" dir="18900000" algn="ctr" rotWithShape="0">
                    <a:schemeClr val="bg2">
                      <a:alpha val="50000"/>
                    </a:schemeClr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altLang="zh-TW" sz="2000">
                <a:latin typeface="Arial" charset="0"/>
                <a:ea typeface="華康特粗圓體" pitchFamily="49" charset="-120"/>
              </a:rPr>
              <a:t>% contribution is just the proportion of the total</a:t>
            </a:r>
          </a:p>
          <a:p>
            <a:pPr algn="ctr">
              <a:lnSpc>
                <a:spcPct val="50000"/>
              </a:lnSpc>
              <a:spcBef>
                <a:spcPct val="50000"/>
              </a:spcBef>
            </a:pPr>
            <a:r>
              <a:rPr lang="en-US" altLang="zh-TW" sz="2000">
                <a:latin typeface="Arial" charset="0"/>
                <a:ea typeface="華康特粗圓體" pitchFamily="49" charset="-120"/>
              </a:rPr>
              <a:t>SS for each variable and interaction (source)</a:t>
            </a:r>
            <a:endParaRPr lang="en-US" altLang="zh-TW" sz="2000">
              <a:latin typeface="Arial" charset="0"/>
              <a:ea typeface="華康特粗圓體" pitchFamily="49" charset="-120"/>
              <a:sym typeface="Symbol" pitchFamily="18" charset="2"/>
            </a:endParaRPr>
          </a:p>
        </p:txBody>
      </p:sp>
      <p:graphicFrame>
        <p:nvGraphicFramePr>
          <p:cNvPr id="649326" name="Group 110"/>
          <p:cNvGraphicFramePr>
            <a:graphicFrameLocks noGrp="1"/>
          </p:cNvGraphicFramePr>
          <p:nvPr>
            <p:ph sz="half" idx="4294967295"/>
          </p:nvPr>
        </p:nvGraphicFramePr>
        <p:xfrm>
          <a:off x="1857375" y="4416425"/>
          <a:ext cx="5327650" cy="2141540"/>
        </p:xfrm>
        <a:graphic>
          <a:graphicData uri="http://schemas.openxmlformats.org/drawingml/2006/table">
            <a:tbl>
              <a:tblPr/>
              <a:tblGrid>
                <a:gridCol w="2562225"/>
                <a:gridCol w="1041400"/>
                <a:gridCol w="1724025"/>
              </a:tblGrid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Source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SS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% contribution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Arial Unicode MS" pitchFamily="34" charset="-120"/>
                          <a:cs typeface="Arial Unicode MS" pitchFamily="34" charset="-120"/>
                        </a:rPr>
                        <a:t>aperture setting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495.1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8.57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exposure time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4590.1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79.48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develop time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8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473.1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8.19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Arial Unicode MS" pitchFamily="34" charset="-120"/>
                          <a:cs typeface="Arial Unicode MS" pitchFamily="34" charset="-120"/>
                        </a:rPr>
                        <a:t>aperture * exposure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189.1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33CC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3.27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4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Error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28.2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TW" altLang="zh-TW" sz="1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063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6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Total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14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5775.4</a:t>
                      </a:r>
                    </a:p>
                  </a:txBody>
                  <a:tcPr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7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endParaRPr kumimoji="1" lang="zh-TW" altLang="zh-TW" sz="14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標楷體" pitchFamily="65" charset="-120"/>
                      </a:endParaRP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47135" name="Rectangle 47"/>
          <p:cNvSpPr>
            <a:spLocks noChangeArrowheads="1"/>
          </p:cNvSpPr>
          <p:nvPr/>
        </p:nvSpPr>
        <p:spPr bwMode="auto">
          <a:xfrm>
            <a:off x="3821113" y="1890713"/>
            <a:ext cx="822325" cy="1439862"/>
          </a:xfrm>
          <a:prstGeom prst="rect">
            <a:avLst/>
          </a:prstGeom>
          <a:noFill/>
          <a:ln w="19050" algn="ctr">
            <a:solidFill>
              <a:srgbClr val="FF33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47136" name="Line 48"/>
          <p:cNvSpPr>
            <a:spLocks noChangeShapeType="1"/>
          </p:cNvSpPr>
          <p:nvPr/>
        </p:nvSpPr>
        <p:spPr bwMode="auto">
          <a:xfrm flipH="1" flipV="1">
            <a:off x="6732588" y="5170488"/>
            <a:ext cx="277812" cy="1587"/>
          </a:xfrm>
          <a:prstGeom prst="line">
            <a:avLst/>
          </a:prstGeom>
          <a:noFill/>
          <a:ln w="38100">
            <a:solidFill>
              <a:srgbClr val="FF3300"/>
            </a:solidFill>
            <a:round/>
            <a:headEnd/>
            <a:tailEnd type="triangle" w="med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zh-TW" altLang="en-US"/>
          </a:p>
        </p:txBody>
      </p:sp>
      <p:sp>
        <p:nvSpPr>
          <p:cNvPr id="649265" name="Rectangle 49"/>
          <p:cNvSpPr>
            <a:spLocks noChangeArrowheads="1"/>
          </p:cNvSpPr>
          <p:nvPr/>
        </p:nvSpPr>
        <p:spPr bwMode="auto">
          <a:xfrm>
            <a:off x="7097713" y="4941888"/>
            <a:ext cx="2046287" cy="295275"/>
          </a:xfrm>
          <a:prstGeom prst="rect">
            <a:avLst/>
          </a:prstGeom>
          <a:gradFill rotWithShape="1">
            <a:gsLst>
              <a:gs pos="0">
                <a:srgbClr val="FFCC00"/>
              </a:gs>
              <a:gs pos="50000">
                <a:schemeClr val="bg1"/>
              </a:gs>
              <a:gs pos="100000">
                <a:srgbClr val="FFCC00"/>
              </a:gs>
            </a:gsLst>
            <a:lin ang="2700000" scaled="1"/>
          </a:gra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pPr algn="ctr">
              <a:defRPr/>
            </a:pPr>
            <a:r>
              <a:rPr lang="en-US" altLang="zh-TW">
                <a:latin typeface="Arial" charset="0"/>
                <a:ea typeface="標楷體" pitchFamily="65" charset="-120"/>
              </a:rPr>
              <a:t>Highest contribution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EA1CACD4-90DD-4653-B35A-BB41446B14E2}" type="slidenum">
              <a:rPr kumimoji="0" lang="en-US" altLang="zh-TW"/>
              <a:pPr eaLnBrk="1" hangingPunct="1"/>
              <a:t>2</a:t>
            </a:fld>
            <a:endParaRPr kumimoji="0" lang="en-US" altLang="zh-TW"/>
          </a:p>
        </p:txBody>
      </p:sp>
      <p:sp>
        <p:nvSpPr>
          <p:cNvPr id="11960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DEVELOPING A TWO-LEVEL FRACTIONAL FACTORIAL</a:t>
            </a:r>
          </a:p>
        </p:txBody>
      </p:sp>
      <p:sp>
        <p:nvSpPr>
          <p:cNvPr id="512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sp>
        <p:nvSpPr>
          <p:cNvPr id="5125" name="Line 4"/>
          <p:cNvSpPr>
            <a:spLocks noChangeShapeType="1"/>
          </p:cNvSpPr>
          <p:nvPr/>
        </p:nvSpPr>
        <p:spPr bwMode="auto">
          <a:xfrm>
            <a:off x="3095625" y="2957513"/>
            <a:ext cx="0" cy="35052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5126" name="Line 5"/>
          <p:cNvSpPr>
            <a:spLocks noChangeShapeType="1"/>
          </p:cNvSpPr>
          <p:nvPr/>
        </p:nvSpPr>
        <p:spPr bwMode="auto">
          <a:xfrm>
            <a:off x="3171825" y="2957513"/>
            <a:ext cx="0" cy="350520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5127" name="Text Box 6"/>
          <p:cNvSpPr txBox="1">
            <a:spLocks noChangeArrowheads="1"/>
          </p:cNvSpPr>
          <p:nvPr/>
        </p:nvSpPr>
        <p:spPr bwMode="auto">
          <a:xfrm>
            <a:off x="2241550" y="2008188"/>
            <a:ext cx="408146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A       Full Factorial Experiment</a:t>
            </a:r>
          </a:p>
        </p:txBody>
      </p:sp>
      <p:graphicFrame>
        <p:nvGraphicFramePr>
          <p:cNvPr id="5128" name="Object 7"/>
          <p:cNvGraphicFramePr>
            <a:graphicFrameLocks noChangeAspect="1"/>
          </p:cNvGraphicFramePr>
          <p:nvPr/>
        </p:nvGraphicFramePr>
        <p:xfrm>
          <a:off x="2638425" y="1966913"/>
          <a:ext cx="412750" cy="4762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33" name="Equation" r:id="rId4" imgW="152517" imgH="180855" progId="Equation.3">
                  <p:embed/>
                </p:oleObj>
              </mc:Choice>
              <mc:Fallback>
                <p:oleObj name="Equation" r:id="rId4" imgW="152517" imgH="180855" progId="Equation.3">
                  <p:embed/>
                  <p:pic>
                    <p:nvPicPr>
                      <p:cNvPr id="0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638425" y="1966913"/>
                        <a:ext cx="412750" cy="4762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129" name="Text Box 8"/>
          <p:cNvSpPr txBox="1">
            <a:spLocks noChangeArrowheads="1"/>
          </p:cNvSpPr>
          <p:nvPr/>
        </p:nvSpPr>
        <p:spPr bwMode="auto">
          <a:xfrm>
            <a:off x="1495425" y="2576513"/>
            <a:ext cx="59436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Cell      A    B     AB    C     AC    BC    ABC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(1)	 -     -        +      -       +        +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	 +    -        -       -       -         +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 	 -     +       -       -       +        -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       +    +        +      -      -         - 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c	 -     -        +      +      -         -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ac	 +    -        -       +      +        -          -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bc	 -     +       -       +      -         +         -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abc	 +    +       +      +      +        +         +</a:t>
            </a:r>
          </a:p>
        </p:txBody>
      </p:sp>
      <p:sp>
        <p:nvSpPr>
          <p:cNvPr id="5130" name="Line 9"/>
          <p:cNvSpPr>
            <a:spLocks noChangeShapeType="1"/>
          </p:cNvSpPr>
          <p:nvPr/>
        </p:nvSpPr>
        <p:spPr bwMode="auto">
          <a:xfrm>
            <a:off x="1571625" y="2957513"/>
            <a:ext cx="55626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5131" name="Line 10"/>
          <p:cNvSpPr>
            <a:spLocks noChangeShapeType="1"/>
          </p:cNvSpPr>
          <p:nvPr/>
        </p:nvSpPr>
        <p:spPr bwMode="auto">
          <a:xfrm>
            <a:off x="2257425" y="2728913"/>
            <a:ext cx="0" cy="32004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TW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7E67AF25-D02D-43DD-B45E-CF00DF1C3DB8}" type="slidenum">
              <a:rPr kumimoji="0" lang="en-US" altLang="zh-TW"/>
              <a:pPr eaLnBrk="1" hangingPunct="1"/>
              <a:t>3</a:t>
            </a:fld>
            <a:endParaRPr kumimoji="0" lang="en-US" altLang="zh-TW"/>
          </a:p>
        </p:txBody>
      </p:sp>
      <p:sp>
        <p:nvSpPr>
          <p:cNvPr id="11980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Starting the Plan for</a:t>
            </a:r>
            <a:br>
              <a:rPr lang="en-US" altLang="zh-TW" smtClean="0"/>
            </a:br>
            <a:r>
              <a:rPr lang="en-US" altLang="zh-TW" smtClean="0"/>
              <a:t>A         Fractional Factorial Experiment</a:t>
            </a:r>
          </a:p>
        </p:txBody>
      </p:sp>
      <p:sp>
        <p:nvSpPr>
          <p:cNvPr id="6148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sp>
        <p:nvSpPr>
          <p:cNvPr id="1198084" name="Rectangle 4"/>
          <p:cNvSpPr>
            <a:spLocks noChangeArrowheads="1"/>
          </p:cNvSpPr>
          <p:nvPr/>
        </p:nvSpPr>
        <p:spPr bwMode="auto">
          <a:xfrm>
            <a:off x="714375" y="1309688"/>
            <a:ext cx="777240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2075" tIns="46038" rIns="92075" bIns="46038" anchor="ctr"/>
          <a:lstStyle/>
          <a:p>
            <a:pPr algn="ctr">
              <a:defRPr/>
            </a:pPr>
            <a:endParaRPr lang="zh-TW" altLang="zh-TW" b="1">
              <a:solidFill>
                <a:srgbClr val="0033CC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Arial" charset="0"/>
              <a:ea typeface="標楷體" pitchFamily="65" charset="-120"/>
            </a:endParaRPr>
          </a:p>
        </p:txBody>
      </p:sp>
      <p:graphicFrame>
        <p:nvGraphicFramePr>
          <p:cNvPr id="6150" name="Object 5"/>
          <p:cNvGraphicFramePr>
            <a:graphicFrameLocks noChangeAspect="1"/>
          </p:cNvGraphicFramePr>
          <p:nvPr/>
        </p:nvGraphicFramePr>
        <p:xfrm>
          <a:off x="1366838" y="900113"/>
          <a:ext cx="590550" cy="422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8" name="Equation" r:id="rId4" imgW="257254" imgH="180855" progId="Equation.3">
                  <p:embed/>
                </p:oleObj>
              </mc:Choice>
              <mc:Fallback>
                <p:oleObj name="Equation" r:id="rId4" imgW="257254" imgH="180855" progId="Equation.3">
                  <p:embed/>
                  <p:pic>
                    <p:nvPicPr>
                      <p:cNvPr id="0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66838" y="900113"/>
                        <a:ext cx="590550" cy="4222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Text Box 6"/>
          <p:cNvSpPr txBox="1">
            <a:spLocks noChangeArrowheads="1"/>
          </p:cNvSpPr>
          <p:nvPr/>
        </p:nvSpPr>
        <p:spPr bwMode="auto">
          <a:xfrm>
            <a:off x="1552575" y="1962150"/>
            <a:ext cx="59436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Cell      A    B      D     C     AC    BC    ABC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(1)	 -     -        +      -       +        +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	 +    -        -       -       -         +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 	 -     +       -       -       +        -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       +    +        +      -      -         - 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c	 -     -        +      +      -         -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ac	 +    -        -       +      +        -          -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bc	 -     +       -       +      -         +         -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abc	 +    +       +      +      +        +         +</a:t>
            </a:r>
          </a:p>
        </p:txBody>
      </p:sp>
      <p:sp>
        <p:nvSpPr>
          <p:cNvPr id="6152" name="Line 7"/>
          <p:cNvSpPr>
            <a:spLocks noChangeShapeType="1"/>
          </p:cNvSpPr>
          <p:nvPr/>
        </p:nvSpPr>
        <p:spPr bwMode="auto">
          <a:xfrm>
            <a:off x="1628775" y="2343150"/>
            <a:ext cx="56388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6153" name="Line 8"/>
          <p:cNvSpPr>
            <a:spLocks noChangeShapeType="1"/>
          </p:cNvSpPr>
          <p:nvPr/>
        </p:nvSpPr>
        <p:spPr bwMode="auto">
          <a:xfrm>
            <a:off x="2314575" y="2114550"/>
            <a:ext cx="0" cy="36576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6154" name="Line 9"/>
          <p:cNvSpPr>
            <a:spLocks noChangeShapeType="1"/>
          </p:cNvSpPr>
          <p:nvPr/>
        </p:nvSpPr>
        <p:spPr bwMode="auto">
          <a:xfrm>
            <a:off x="1781175" y="5314950"/>
            <a:ext cx="533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6155" name="Text Box 10"/>
          <p:cNvSpPr txBox="1">
            <a:spLocks noChangeArrowheads="1"/>
          </p:cNvSpPr>
          <p:nvPr/>
        </p:nvSpPr>
        <p:spPr bwMode="auto">
          <a:xfrm>
            <a:off x="3609975" y="5391150"/>
            <a:ext cx="6080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AB</a:t>
            </a:r>
          </a:p>
        </p:txBody>
      </p:sp>
      <p:sp>
        <p:nvSpPr>
          <p:cNvPr id="6156" name="Text Box 11"/>
          <p:cNvSpPr txBox="1">
            <a:spLocks noChangeArrowheads="1"/>
          </p:cNvSpPr>
          <p:nvPr/>
        </p:nvSpPr>
        <p:spPr bwMode="auto">
          <a:xfrm>
            <a:off x="1552575" y="5314950"/>
            <a:ext cx="827088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Alias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投影片編號版面配置區 7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57422699-0189-440A-A891-C8F6FB1B6DA1}" type="slidenum">
              <a:rPr kumimoji="0" lang="en-US" altLang="zh-TW"/>
              <a:pPr eaLnBrk="1" hangingPunct="1"/>
              <a:t>4</a:t>
            </a:fld>
            <a:endParaRPr kumimoji="0" lang="en-US" altLang="zh-TW"/>
          </a:p>
        </p:txBody>
      </p:sp>
      <p:sp>
        <p:nvSpPr>
          <p:cNvPr id="12001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 Algebra of Signs</a:t>
            </a:r>
          </a:p>
        </p:txBody>
      </p:sp>
      <p:sp>
        <p:nvSpPr>
          <p:cNvPr id="7172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98463" y="1600200"/>
            <a:ext cx="8147050" cy="5257800"/>
          </a:xfrm>
        </p:spPr>
        <p:txBody>
          <a:bodyPr/>
          <a:lstStyle/>
          <a:p>
            <a:pPr marL="457200" indent="-457200" eaLnBrk="1" hangingPunct="1">
              <a:lnSpc>
                <a:spcPct val="90000"/>
              </a:lnSpc>
            </a:pPr>
            <a:r>
              <a:rPr lang="en-US" altLang="zh-TW" smtClean="0"/>
              <a:t>Axioms</a:t>
            </a:r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AutoNum type="arabicPeriod"/>
            </a:pPr>
            <a:r>
              <a:rPr lang="en-US" altLang="zh-TW" smtClean="0"/>
              <a:t>anything  squared  is  a  (+)</a:t>
            </a:r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zh-TW" sz="2000" smtClean="0"/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AutoNum type="arabicPeriod" startAt="2"/>
            </a:pPr>
            <a:r>
              <a:rPr lang="en-US" altLang="zh-TW" smtClean="0"/>
              <a:t>A  (+)  times  anything  changes  nothing </a:t>
            </a:r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AutoNum type="arabicPeriod" startAt="2"/>
            </a:pPr>
            <a:endParaRPr lang="en-US" altLang="zh-TW" smtClean="0"/>
          </a:p>
          <a:p>
            <a:pPr marL="457200" indent="-457200" eaLnBrk="1" hangingPunct="1">
              <a:lnSpc>
                <a:spcPct val="90000"/>
              </a:lnSpc>
            </a:pPr>
            <a:r>
              <a:rPr lang="en-US" altLang="zh-TW" smtClean="0"/>
              <a:t>Example</a:t>
            </a:r>
          </a:p>
          <a:p>
            <a:pPr marL="838200" lvl="1" indent="-381000"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800" smtClean="0"/>
              <a:t>sign D = sign AB</a:t>
            </a:r>
          </a:p>
          <a:p>
            <a:pPr marL="838200" lvl="1" indent="-381000" eaLnBrk="1" hangingPunct="1">
              <a:lnSpc>
                <a:spcPct val="90000"/>
              </a:lnSpc>
              <a:spcBef>
                <a:spcPct val="0"/>
              </a:spcBef>
              <a:buClrTx/>
              <a:buSzTx/>
              <a:buFontTx/>
              <a:buNone/>
            </a:pPr>
            <a:r>
              <a:rPr lang="en-US" altLang="zh-TW" sz="1800" smtClean="0"/>
              <a:t>Thus, in sign algebra D = AB</a:t>
            </a:r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1800" smtClean="0"/>
              <a:t>To find the alias for A, eliminate B</a:t>
            </a:r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1800" smtClean="0"/>
              <a:t>Multiply both sides by the sign of B </a:t>
            </a:r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zh-TW" sz="1800" smtClean="0"/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zh-TW" sz="1600" smtClean="0"/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1600" smtClean="0"/>
              <a:t>And + changes nothing by Axiom # 2</a:t>
            </a:r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1600" smtClean="0"/>
              <a:t>      BD = A</a:t>
            </a:r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1600" smtClean="0"/>
              <a:t>An alias of A is the BD interaction</a:t>
            </a:r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1600" smtClean="0"/>
              <a:t>(the sign of BD will always match </a:t>
            </a:r>
          </a:p>
          <a:p>
            <a:pPr marL="838200" lvl="1" indent="-381000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z="1600" smtClean="0"/>
              <a:t>the sign of A)</a:t>
            </a:r>
            <a:endParaRPr lang="en-US" altLang="zh-TW" sz="1800" smtClean="0"/>
          </a:p>
          <a:p>
            <a:pPr marL="457200" indent="-457200" eaLnBrk="1" hangingPunct="1">
              <a:lnSpc>
                <a:spcPct val="90000"/>
              </a:lnSpc>
              <a:buFont typeface="Wingdings" pitchFamily="2" charset="2"/>
              <a:buNone/>
            </a:pPr>
            <a:endParaRPr lang="en-US" altLang="zh-TW" sz="2000" smtClean="0"/>
          </a:p>
        </p:txBody>
      </p:sp>
      <p:graphicFrame>
        <p:nvGraphicFramePr>
          <p:cNvPr id="7173" name="Object 14"/>
          <p:cNvGraphicFramePr>
            <a:graphicFrameLocks noGrp="1" noChangeAspect="1"/>
          </p:cNvGraphicFramePr>
          <p:nvPr>
            <p:ph sz="quarter" idx="2"/>
          </p:nvPr>
        </p:nvGraphicFramePr>
        <p:xfrm>
          <a:off x="2725738" y="2316163"/>
          <a:ext cx="2201862" cy="4111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5" name="方程式" r:id="rId4" imgW="1219323" imgH="219186" progId="Equation.3">
                  <p:embed/>
                </p:oleObj>
              </mc:Choice>
              <mc:Fallback>
                <p:oleObj name="方程式" r:id="rId4" imgW="1219323" imgH="219186" progId="Equation.3">
                  <p:embed/>
                  <p:pic>
                    <p:nvPicPr>
                      <p:cNvPr id="0" name="Object 1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25738" y="2316163"/>
                        <a:ext cx="2201862" cy="4111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7174" name="Object 16"/>
          <p:cNvGraphicFramePr>
            <a:graphicFrameLocks noGrp="1" noChangeAspect="1"/>
          </p:cNvGraphicFramePr>
          <p:nvPr>
            <p:ph sz="quarter" idx="3"/>
          </p:nvPr>
        </p:nvGraphicFramePr>
        <p:xfrm>
          <a:off x="2540000" y="3068638"/>
          <a:ext cx="3170238" cy="3635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6" name="方程式" r:id="rId6" imgW="1752726" imgH="190573" progId="Equation.3">
                  <p:embed/>
                </p:oleObj>
              </mc:Choice>
              <mc:Fallback>
                <p:oleObj name="方程式" r:id="rId6" imgW="1752726" imgH="190573" progId="Equation.3">
                  <p:embed/>
                  <p:pic>
                    <p:nvPicPr>
                      <p:cNvPr id="0" name="Object 1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40000" y="3068638"/>
                        <a:ext cx="3170238" cy="3635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175" name="Text Box 18"/>
          <p:cNvSpPr txBox="1">
            <a:spLocks noChangeArrowheads="1"/>
          </p:cNvSpPr>
          <p:nvPr/>
        </p:nvSpPr>
        <p:spPr bwMode="auto">
          <a:xfrm>
            <a:off x="4592638" y="3619500"/>
            <a:ext cx="4651375" cy="25638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>
                <a:latin typeface="Times New Roman" pitchFamily="18" charset="0"/>
              </a:rPr>
              <a:t>Cell          A    B      D     C     AC    BC    ABC</a:t>
            </a:r>
          </a:p>
          <a:p>
            <a:pPr eaLnBrk="1" hangingPunct="1"/>
            <a:r>
              <a:rPr lang="en-US" altLang="zh-TW">
                <a:latin typeface="Times New Roman" pitchFamily="18" charset="0"/>
              </a:rPr>
              <a:t> (1)	 -     -        +      -       +        +         -     </a:t>
            </a:r>
          </a:p>
          <a:p>
            <a:pPr eaLnBrk="1" hangingPunct="1"/>
            <a:r>
              <a:rPr lang="en-US" altLang="zh-TW">
                <a:latin typeface="Times New Roman" pitchFamily="18" charset="0"/>
              </a:rPr>
              <a:t>  a	 +    -        -       -       -         +         +</a:t>
            </a:r>
          </a:p>
          <a:p>
            <a:pPr eaLnBrk="1" hangingPunct="1"/>
            <a:r>
              <a:rPr lang="en-US" altLang="zh-TW">
                <a:latin typeface="Times New Roman" pitchFamily="18" charset="0"/>
              </a:rPr>
              <a:t>  b 	 -     +       -       -       +        -          +</a:t>
            </a:r>
          </a:p>
          <a:p>
            <a:pPr eaLnBrk="1" hangingPunct="1"/>
            <a:r>
              <a:rPr lang="en-US" altLang="zh-TW">
                <a:latin typeface="Times New Roman" pitchFamily="18" charset="0"/>
              </a:rPr>
              <a:t>  ab           +    +        +      -      -         -          -     </a:t>
            </a:r>
          </a:p>
          <a:p>
            <a:pPr eaLnBrk="1" hangingPunct="1"/>
            <a:r>
              <a:rPr lang="en-US" altLang="zh-TW">
                <a:latin typeface="Times New Roman" pitchFamily="18" charset="0"/>
              </a:rPr>
              <a:t>  c	 -     -        +      +      -         -          +</a:t>
            </a:r>
          </a:p>
          <a:p>
            <a:pPr eaLnBrk="1" hangingPunct="1"/>
            <a:r>
              <a:rPr lang="en-US" altLang="zh-TW">
                <a:latin typeface="Times New Roman" pitchFamily="18" charset="0"/>
              </a:rPr>
              <a:t>  ac	 +    -        -       +      +        -          -</a:t>
            </a:r>
          </a:p>
          <a:p>
            <a:pPr eaLnBrk="1" hangingPunct="1"/>
            <a:r>
              <a:rPr lang="en-US" altLang="zh-TW">
                <a:latin typeface="Times New Roman" pitchFamily="18" charset="0"/>
              </a:rPr>
              <a:t>  bc	 -     +       -       +      -         +         -</a:t>
            </a:r>
          </a:p>
          <a:p>
            <a:pPr eaLnBrk="1" hangingPunct="1"/>
            <a:r>
              <a:rPr lang="en-US" altLang="zh-TW">
                <a:latin typeface="Times New Roman" pitchFamily="18" charset="0"/>
              </a:rPr>
              <a:t>  abc	 +    +       +      +      +        +         +</a:t>
            </a:r>
          </a:p>
        </p:txBody>
      </p:sp>
      <p:sp>
        <p:nvSpPr>
          <p:cNvPr id="7176" name="Line 19"/>
          <p:cNvSpPr>
            <a:spLocks noChangeShapeType="1"/>
          </p:cNvSpPr>
          <p:nvPr/>
        </p:nvSpPr>
        <p:spPr bwMode="auto">
          <a:xfrm>
            <a:off x="4435475" y="3941763"/>
            <a:ext cx="4797425" cy="158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TW" altLang="en-US"/>
          </a:p>
        </p:txBody>
      </p:sp>
      <p:sp>
        <p:nvSpPr>
          <p:cNvPr id="7177" name="Line 20"/>
          <p:cNvSpPr>
            <a:spLocks noChangeShapeType="1"/>
          </p:cNvSpPr>
          <p:nvPr/>
        </p:nvSpPr>
        <p:spPr bwMode="auto">
          <a:xfrm>
            <a:off x="5251450" y="3578225"/>
            <a:ext cx="15875" cy="28082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TW" altLang="en-US"/>
          </a:p>
        </p:txBody>
      </p:sp>
      <p:sp>
        <p:nvSpPr>
          <p:cNvPr id="7178" name="Line 21"/>
          <p:cNvSpPr>
            <a:spLocks noChangeShapeType="1"/>
          </p:cNvSpPr>
          <p:nvPr/>
        </p:nvSpPr>
        <p:spPr bwMode="auto">
          <a:xfrm>
            <a:off x="4703763" y="6145213"/>
            <a:ext cx="4537075" cy="1587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TW" altLang="en-US"/>
          </a:p>
        </p:txBody>
      </p:sp>
      <p:sp>
        <p:nvSpPr>
          <p:cNvPr id="7179" name="Text Box 22"/>
          <p:cNvSpPr txBox="1">
            <a:spLocks noChangeArrowheads="1"/>
          </p:cNvSpPr>
          <p:nvPr/>
        </p:nvSpPr>
        <p:spPr bwMode="auto">
          <a:xfrm>
            <a:off x="6372225" y="6162675"/>
            <a:ext cx="501650" cy="366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>
                <a:latin typeface="Times New Roman" pitchFamily="18" charset="0"/>
              </a:rPr>
              <a:t>AB</a:t>
            </a:r>
          </a:p>
        </p:txBody>
      </p:sp>
      <p:sp>
        <p:nvSpPr>
          <p:cNvPr id="7180" name="Text Box 23"/>
          <p:cNvSpPr txBox="1">
            <a:spLocks noChangeArrowheads="1"/>
          </p:cNvSpPr>
          <p:nvPr/>
        </p:nvSpPr>
        <p:spPr bwMode="auto">
          <a:xfrm>
            <a:off x="4533900" y="6145213"/>
            <a:ext cx="666750" cy="3667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>
                <a:latin typeface="Times New Roman" pitchFamily="18" charset="0"/>
              </a:rPr>
              <a:t>Alias</a:t>
            </a:r>
          </a:p>
        </p:txBody>
      </p:sp>
      <p:graphicFrame>
        <p:nvGraphicFramePr>
          <p:cNvPr id="7181" name="Object 24"/>
          <p:cNvGraphicFramePr>
            <a:graphicFrameLocks noChangeAspect="1"/>
          </p:cNvGraphicFramePr>
          <p:nvPr/>
        </p:nvGraphicFramePr>
        <p:xfrm>
          <a:off x="1346200" y="4746625"/>
          <a:ext cx="2700338" cy="7032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87" name="方程式" r:id="rId8" imgW="1428797" imgH="495328" progId="Equation.3">
                  <p:embed/>
                </p:oleObj>
              </mc:Choice>
              <mc:Fallback>
                <p:oleObj name="方程式" r:id="rId8" imgW="1428797" imgH="495328" progId="Equation.3">
                  <p:embed/>
                  <p:pic>
                    <p:nvPicPr>
                      <p:cNvPr id="0" name="Object 2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46200" y="4746625"/>
                        <a:ext cx="2700338" cy="70326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0D10C93F-FCFD-47D6-9F9C-CDA2760B7385}" type="slidenum">
              <a:rPr kumimoji="0" lang="en-US" altLang="zh-TW"/>
              <a:pPr eaLnBrk="1" hangingPunct="1"/>
              <a:t>5</a:t>
            </a:fld>
            <a:endParaRPr kumimoji="0" lang="en-US" altLang="zh-TW"/>
          </a:p>
        </p:txBody>
      </p:sp>
      <p:sp>
        <p:nvSpPr>
          <p:cNvPr id="12072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 A        Fractional Factorial Experiment</a:t>
            </a:r>
          </a:p>
        </p:txBody>
      </p:sp>
      <p:sp>
        <p:nvSpPr>
          <p:cNvPr id="8196" name="Rectangle 6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graphicFrame>
        <p:nvGraphicFramePr>
          <p:cNvPr id="8197" name="Object 4"/>
          <p:cNvGraphicFramePr>
            <a:graphicFrameLocks noGrp="1" noChangeAspect="1"/>
          </p:cNvGraphicFramePr>
          <p:nvPr>
            <p:ph idx="4294967295"/>
          </p:nvPr>
        </p:nvGraphicFramePr>
        <p:xfrm>
          <a:off x="1450975" y="941388"/>
          <a:ext cx="550863" cy="3937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205" name="Equation" r:id="rId4" imgW="257254" imgH="180855" progId="Equation.3">
                  <p:embed/>
                </p:oleObj>
              </mc:Choice>
              <mc:Fallback>
                <p:oleObj name="Equation" r:id="rId4" imgW="257254" imgH="180855" progId="Equation.3">
                  <p:embed/>
                  <p:pic>
                    <p:nvPicPr>
                      <p:cNvPr id="0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450975" y="941388"/>
                        <a:ext cx="550863" cy="3937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198" name="Text Box 7"/>
          <p:cNvSpPr txBox="1">
            <a:spLocks noChangeArrowheads="1"/>
          </p:cNvSpPr>
          <p:nvPr/>
        </p:nvSpPr>
        <p:spPr bwMode="auto">
          <a:xfrm>
            <a:off x="1690688" y="1819275"/>
            <a:ext cx="6437312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Arial" charset="0"/>
              </a:rPr>
              <a:t>Cell     A    B     D      C     AC    BC    ABC</a:t>
            </a:r>
          </a:p>
          <a:p>
            <a:pPr eaLnBrk="1" hangingPunct="1"/>
            <a:r>
              <a:rPr lang="en-US" altLang="zh-TW" sz="2400">
                <a:latin typeface="Arial" charset="0"/>
              </a:rPr>
              <a:t> (1)	 -     -      +       -       +       +        -     </a:t>
            </a:r>
          </a:p>
          <a:p>
            <a:pPr eaLnBrk="1" hangingPunct="1"/>
            <a:r>
              <a:rPr lang="en-US" altLang="zh-TW" sz="2400">
                <a:latin typeface="Arial" charset="0"/>
              </a:rPr>
              <a:t>  a	 +    -       -       -       -        +        +</a:t>
            </a:r>
          </a:p>
          <a:p>
            <a:pPr eaLnBrk="1" hangingPunct="1"/>
            <a:r>
              <a:rPr lang="en-US" altLang="zh-TW" sz="2400">
                <a:latin typeface="Arial" charset="0"/>
              </a:rPr>
              <a:t>  b 	 -     +      -       -       +       -         +</a:t>
            </a:r>
          </a:p>
          <a:p>
            <a:pPr eaLnBrk="1" hangingPunct="1"/>
            <a:r>
              <a:rPr lang="en-US" altLang="zh-TW" sz="2400">
                <a:latin typeface="Arial" charset="0"/>
              </a:rPr>
              <a:t>  ab     +     +      +      -       -        -         -     </a:t>
            </a:r>
          </a:p>
          <a:p>
            <a:pPr eaLnBrk="1" hangingPunct="1"/>
            <a:r>
              <a:rPr lang="en-US" altLang="zh-TW" sz="2400">
                <a:latin typeface="Arial" charset="0"/>
              </a:rPr>
              <a:t>  c	 -      -      +      +      -        -         +</a:t>
            </a:r>
          </a:p>
          <a:p>
            <a:pPr eaLnBrk="1" hangingPunct="1"/>
            <a:r>
              <a:rPr lang="en-US" altLang="zh-TW" sz="2400">
                <a:latin typeface="Arial" charset="0"/>
              </a:rPr>
              <a:t>  ac	 +     -      -       +      +       -         -</a:t>
            </a:r>
          </a:p>
          <a:p>
            <a:pPr eaLnBrk="1" hangingPunct="1"/>
            <a:r>
              <a:rPr lang="en-US" altLang="zh-TW" sz="2400">
                <a:latin typeface="Arial" charset="0"/>
              </a:rPr>
              <a:t>  bc	 -     +      -       +       -       +        -</a:t>
            </a:r>
          </a:p>
          <a:p>
            <a:pPr eaLnBrk="1" hangingPunct="1"/>
            <a:r>
              <a:rPr lang="en-US" altLang="zh-TW" sz="2400">
                <a:latin typeface="Arial" charset="0"/>
              </a:rPr>
              <a:t>  abc	 +    +      +      +       +      +        +</a:t>
            </a:r>
          </a:p>
        </p:txBody>
      </p:sp>
      <p:sp>
        <p:nvSpPr>
          <p:cNvPr id="8199" name="Line 8"/>
          <p:cNvSpPr>
            <a:spLocks noChangeShapeType="1"/>
          </p:cNvSpPr>
          <p:nvPr/>
        </p:nvSpPr>
        <p:spPr bwMode="auto">
          <a:xfrm>
            <a:off x="1766888" y="2200275"/>
            <a:ext cx="5942012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TW" altLang="en-US"/>
          </a:p>
        </p:txBody>
      </p:sp>
      <p:sp>
        <p:nvSpPr>
          <p:cNvPr id="8200" name="Line 9"/>
          <p:cNvSpPr>
            <a:spLocks noChangeShapeType="1"/>
          </p:cNvSpPr>
          <p:nvPr/>
        </p:nvSpPr>
        <p:spPr bwMode="auto">
          <a:xfrm flipH="1">
            <a:off x="2528888" y="1895475"/>
            <a:ext cx="0" cy="36576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TW" altLang="en-US"/>
          </a:p>
        </p:txBody>
      </p:sp>
      <p:sp>
        <p:nvSpPr>
          <p:cNvPr id="8201" name="Line 10"/>
          <p:cNvSpPr>
            <a:spLocks noChangeShapeType="1"/>
          </p:cNvSpPr>
          <p:nvPr/>
        </p:nvSpPr>
        <p:spPr bwMode="auto">
          <a:xfrm>
            <a:off x="1919288" y="5172075"/>
            <a:ext cx="5859462" cy="1588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endParaRPr lang="zh-TW" altLang="en-US"/>
          </a:p>
        </p:txBody>
      </p:sp>
      <p:sp>
        <p:nvSpPr>
          <p:cNvPr id="8202" name="Text Box 11"/>
          <p:cNvSpPr txBox="1">
            <a:spLocks noChangeArrowheads="1"/>
          </p:cNvSpPr>
          <p:nvPr/>
        </p:nvSpPr>
        <p:spPr bwMode="auto">
          <a:xfrm>
            <a:off x="1766888" y="5170488"/>
            <a:ext cx="6069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Arial" charset="0"/>
              </a:rPr>
              <a:t>Alias  BD AD  AB ABCD BCD  ACD  CD</a:t>
            </a:r>
          </a:p>
        </p:txBody>
      </p:sp>
      <p:sp>
        <p:nvSpPr>
          <p:cNvPr id="8203" name="Text Box 13"/>
          <p:cNvSpPr txBox="1">
            <a:spLocks noChangeArrowheads="1"/>
          </p:cNvSpPr>
          <p:nvPr/>
        </p:nvSpPr>
        <p:spPr bwMode="auto">
          <a:xfrm>
            <a:off x="1644650" y="5799138"/>
            <a:ext cx="624205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 i="1">
                <a:latin typeface="Arial" charset="0"/>
              </a:rPr>
              <a:t>I</a:t>
            </a:r>
            <a:r>
              <a:rPr lang="en-US" altLang="zh-TW" sz="2400">
                <a:latin typeface="Arial" charset="0"/>
              </a:rPr>
              <a:t>=</a:t>
            </a:r>
            <a:r>
              <a:rPr lang="en-US" altLang="zh-TW" sz="2400" i="1">
                <a:latin typeface="Arial" charset="0"/>
              </a:rPr>
              <a:t>ABD</a:t>
            </a:r>
            <a:r>
              <a:rPr lang="en-US" altLang="zh-TW" sz="2400">
                <a:latin typeface="Arial" charset="0"/>
              </a:rPr>
              <a:t>     ∴</a:t>
            </a:r>
            <a:r>
              <a:rPr lang="en-US" altLang="zh-TW" sz="2400" i="1">
                <a:latin typeface="Arial" charset="0"/>
              </a:rPr>
              <a:t>ABD</a:t>
            </a:r>
            <a:r>
              <a:rPr lang="en-US" altLang="zh-TW" sz="2400">
                <a:latin typeface="Arial" charset="0"/>
              </a:rPr>
              <a:t> is lost and gone forever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投影片編號版面配置區 6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AC2E1954-4623-4127-B5DE-D68F5CDDBA0B}" type="slidenum">
              <a:rPr kumimoji="0" lang="en-US" altLang="zh-TW"/>
              <a:pPr eaLnBrk="1" hangingPunct="1"/>
              <a:t>6</a:t>
            </a:fld>
            <a:endParaRPr kumimoji="0" lang="en-US" altLang="zh-TW"/>
          </a:p>
        </p:txBody>
      </p:sp>
      <p:sp>
        <p:nvSpPr>
          <p:cNvPr id="1211398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 Aliases and the Principal Generator </a:t>
            </a:r>
          </a:p>
        </p:txBody>
      </p:sp>
      <p:sp>
        <p:nvSpPr>
          <p:cNvPr id="9220" name="Rectangle 10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pPr eaLnBrk="1" hangingPunct="1"/>
            <a:r>
              <a:rPr lang="en-US" altLang="zh-TW" sz="2000" smtClean="0"/>
              <a:t>Generator equation:    I=ABD</a:t>
            </a:r>
          </a:p>
        </p:txBody>
      </p:sp>
      <p:graphicFrame>
        <p:nvGraphicFramePr>
          <p:cNvPr id="1211501" name="Group 109"/>
          <p:cNvGraphicFramePr>
            <a:graphicFrameLocks noGrp="1"/>
          </p:cNvGraphicFramePr>
          <p:nvPr>
            <p:ph sz="half" idx="2"/>
          </p:nvPr>
        </p:nvGraphicFramePr>
        <p:xfrm>
          <a:off x="2139950" y="2219325"/>
          <a:ext cx="4589463" cy="3768728"/>
        </p:xfrm>
        <a:graphic>
          <a:graphicData uri="http://schemas.openxmlformats.org/drawingml/2006/table">
            <a:tbl>
              <a:tblPr/>
              <a:tblGrid>
                <a:gridCol w="1346200"/>
                <a:gridCol w="3243263"/>
              </a:tblGrid>
              <a:tr h="538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Factors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Aliases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A=A</a:t>
                      </a:r>
                      <a:r>
                        <a:rPr kumimoji="1" lang="en-US" altLang="zh-TW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BD=BD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095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B=AB</a:t>
                      </a:r>
                      <a:r>
                        <a:rPr kumimoji="1" lang="en-US" altLang="zh-TW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D=AD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AB=A</a:t>
                      </a:r>
                      <a:r>
                        <a:rPr kumimoji="1" lang="en-US" altLang="zh-TW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</a:t>
                      </a:r>
                      <a:r>
                        <a:rPr kumimoji="1" lang="en-US" altLang="zh-TW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D=D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C=ABCD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AC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AC=A</a:t>
                      </a:r>
                      <a:r>
                        <a:rPr kumimoji="1" lang="en-US" altLang="zh-TW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BCD=BCD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1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BC=AB</a:t>
                      </a:r>
                      <a:r>
                        <a:rPr kumimoji="1" lang="en-US" altLang="zh-TW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CD=ACD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4291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ABC</a:t>
                      </a:r>
                    </a:p>
                  </a:txBody>
                  <a:tcPr horzOverflow="overflow">
                    <a:lnL cap="flat"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bg2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ABC=A</a:t>
                      </a:r>
                      <a:r>
                        <a:rPr kumimoji="1" lang="en-US" altLang="zh-TW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B</a:t>
                      </a:r>
                      <a:r>
                        <a:rPr kumimoji="1" lang="en-US" altLang="zh-TW" sz="2000" b="0" i="0" u="none" strike="noStrike" cap="none" normalizeH="0" baseline="3000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2</a:t>
                      </a:r>
                      <a:r>
                        <a:rPr kumimoji="1" lang="en-US" altLang="zh-TW" sz="2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Arial" charset="0"/>
                          <a:ea typeface="標楷體" pitchFamily="65" charset="-120"/>
                        </a:rPr>
                        <a:t>CD=CD</a:t>
                      </a:r>
                    </a:p>
                  </a:txBody>
                  <a:tcPr horzOverflow="overflow">
                    <a:lnL>
                      <a:noFill/>
                    </a:lnL>
                    <a:lnR cap="flat"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651AC4E0-7491-425D-98C2-759B16282582}" type="slidenum">
              <a:rPr kumimoji="0" lang="en-US" altLang="zh-TW"/>
              <a:pPr eaLnBrk="1" hangingPunct="1"/>
              <a:t>7</a:t>
            </a:fld>
            <a:endParaRPr kumimoji="0" lang="en-US" altLang="zh-TW"/>
          </a:p>
        </p:txBody>
      </p:sp>
      <p:sp>
        <p:nvSpPr>
          <p:cNvPr id="12165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 4 Variables, at 2 Levels</a:t>
            </a:r>
          </a:p>
        </p:txBody>
      </p:sp>
      <p:sp>
        <p:nvSpPr>
          <p:cNvPr id="10244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</a:pPr>
            <a:endParaRPr lang="en-US" altLang="zh-TW" smtClean="0"/>
          </a:p>
          <a:p>
            <a:pPr eaLnBrk="1" hangingPunct="1">
              <a:lnSpc>
                <a:spcPct val="90000"/>
              </a:lnSpc>
            </a:pPr>
            <a:r>
              <a:rPr lang="en-US" altLang="zh-TW" smtClean="0"/>
              <a:t>Test combination = L</a:t>
            </a:r>
            <a:r>
              <a:rPr lang="en-US" altLang="zh-TW" baseline="30000" smtClean="0"/>
              <a:t>n </a:t>
            </a:r>
            <a:r>
              <a:rPr lang="en-US" altLang="zh-TW" smtClean="0"/>
              <a:t>= 2</a:t>
            </a:r>
            <a:r>
              <a:rPr lang="en-US" altLang="zh-TW" baseline="30000" smtClean="0"/>
              <a:t>4 </a:t>
            </a:r>
            <a:r>
              <a:rPr lang="en-US" altLang="zh-TW" smtClean="0"/>
              <a:t>= 16</a:t>
            </a:r>
          </a:p>
          <a:p>
            <a:pPr eaLnBrk="1" hangingPunct="1">
              <a:lnSpc>
                <a:spcPct val="90000"/>
              </a:lnSpc>
            </a:pPr>
            <a:endParaRPr lang="en-US" altLang="zh-TW" sz="1000" smtClean="0"/>
          </a:p>
          <a:p>
            <a:pPr eaLnBrk="1" hangingPunct="1">
              <a:lnSpc>
                <a:spcPct val="90000"/>
              </a:lnSpc>
            </a:pPr>
            <a:r>
              <a:rPr lang="en-US" altLang="zh-TW" smtClean="0"/>
              <a:t>Number of contrasts = L</a:t>
            </a:r>
            <a:r>
              <a:rPr lang="en-US" altLang="zh-TW" baseline="30000" smtClean="0"/>
              <a:t>n </a:t>
            </a:r>
            <a:r>
              <a:rPr lang="en-US" altLang="zh-TW" smtClean="0">
                <a:latin typeface="標楷體" pitchFamily="65" charset="-120"/>
              </a:rPr>
              <a:t>–</a:t>
            </a:r>
            <a:r>
              <a:rPr lang="en-US" altLang="zh-TW" smtClean="0"/>
              <a:t>1 = 15</a:t>
            </a:r>
          </a:p>
          <a:p>
            <a:pPr eaLnBrk="1" hangingPunct="1">
              <a:lnSpc>
                <a:spcPct val="90000"/>
              </a:lnSpc>
            </a:pPr>
            <a:endParaRPr lang="en-US" altLang="zh-TW" sz="1000" smtClean="0"/>
          </a:p>
          <a:p>
            <a:pPr eaLnBrk="1" hangingPunct="1">
              <a:lnSpc>
                <a:spcPct val="90000"/>
              </a:lnSpc>
            </a:pPr>
            <a:r>
              <a:rPr lang="en-US" altLang="zh-TW" smtClean="0"/>
              <a:t>2</a:t>
            </a:r>
            <a:r>
              <a:rPr lang="en-US" altLang="zh-TW" baseline="30000" smtClean="0"/>
              <a:t>4-1</a:t>
            </a:r>
            <a:r>
              <a:rPr lang="en-US" altLang="zh-TW" smtClean="0"/>
              <a:t> (same size as a 2</a:t>
            </a:r>
            <a:r>
              <a:rPr lang="en-US" altLang="zh-TW" baseline="30000" smtClean="0"/>
              <a:t>3</a:t>
            </a:r>
            <a:r>
              <a:rPr lang="en-US" altLang="zh-TW" smtClean="0"/>
              <a:t>)</a:t>
            </a:r>
          </a:p>
          <a:p>
            <a:pPr eaLnBrk="1" hangingPunct="1">
              <a:lnSpc>
                <a:spcPct val="90000"/>
              </a:lnSpc>
            </a:pPr>
            <a:endParaRPr lang="en-US" altLang="zh-TW" smtClean="0"/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mtClean="0"/>
              <a:t>          Contrasts       7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mtClean="0"/>
              <a:t>          Aliases           7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mtClean="0"/>
              <a:t>          Identities        1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mtClean="0"/>
              <a:t>------------------------------------------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altLang="zh-TW" smtClean="0"/>
              <a:t>          Total             15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投影片編號版面配置區 5"/>
          <p:cNvSpPr>
            <a:spLocks noGrp="1"/>
          </p:cNvSpPr>
          <p:nvPr>
            <p:ph type="sldNum" sz="quarter" idx="12"/>
          </p:nvPr>
        </p:nvSpPr>
        <p:spPr>
          <a:noFill/>
        </p:spPr>
        <p:txBody>
          <a:bodyPr/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fld id="{A780516C-5EC8-484D-BD7E-D7A7A518F911}" type="slidenum">
              <a:rPr kumimoji="0" lang="en-US" altLang="zh-TW"/>
              <a:pPr eaLnBrk="1" hangingPunct="1"/>
              <a:t>8</a:t>
            </a:fld>
            <a:endParaRPr kumimoji="0" lang="en-US" altLang="zh-TW"/>
          </a:p>
        </p:txBody>
      </p:sp>
      <p:sp>
        <p:nvSpPr>
          <p:cNvPr id="12185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zh-TW" smtClean="0"/>
              <a:t> A          Fractional Factorial Experiment</a:t>
            </a:r>
          </a:p>
        </p:txBody>
      </p:sp>
      <p:sp>
        <p:nvSpPr>
          <p:cNvPr id="11268" name="Rectangle 15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TW" altLang="zh-TW" smtClean="0"/>
          </a:p>
        </p:txBody>
      </p:sp>
      <p:graphicFrame>
        <p:nvGraphicFramePr>
          <p:cNvPr id="11269" name="Object 12"/>
          <p:cNvGraphicFramePr>
            <a:graphicFrameLocks noGrp="1" noChangeAspect="1"/>
          </p:cNvGraphicFramePr>
          <p:nvPr>
            <p:ph idx="4294967295"/>
          </p:nvPr>
        </p:nvGraphicFramePr>
        <p:xfrm>
          <a:off x="1385888" y="854075"/>
          <a:ext cx="704850" cy="4810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79" name="Equation" r:id="rId4" imgW="266702" imgH="180855" progId="Equation.3">
                  <p:embed/>
                </p:oleObj>
              </mc:Choice>
              <mc:Fallback>
                <p:oleObj name="Equation" r:id="rId4" imgW="266702" imgH="180855" progId="Equation.3">
                  <p:embed/>
                  <p:pic>
                    <p:nvPicPr>
                      <p:cNvPr id="0" name="Object 12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85888" y="854075"/>
                        <a:ext cx="704850" cy="481013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270" name="Text Box 16"/>
          <p:cNvSpPr txBox="1">
            <a:spLocks noChangeArrowheads="1"/>
          </p:cNvSpPr>
          <p:nvPr/>
        </p:nvSpPr>
        <p:spPr bwMode="auto">
          <a:xfrm>
            <a:off x="1595438" y="2281238"/>
            <a:ext cx="5943600" cy="337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Cell      A    B      D     C      E       BC    ABC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(1)	 -     -        +      -       +        +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	 +    -        -       -       -         +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 	 -     +       -       -       +        -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       +    +        +      -      -         -          -     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c	 -     -        +      +      -         -          +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ac	 +    -        -       +      +        -          -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bc	 -     +       -       +      -         +         -</a:t>
            </a:r>
          </a:p>
          <a:p>
            <a:pPr eaLnBrk="1" hangingPunct="1"/>
            <a:r>
              <a:rPr lang="en-US" altLang="zh-TW" sz="2400">
                <a:latin typeface="Times New Roman" pitchFamily="18" charset="0"/>
              </a:rPr>
              <a:t>  abc	 +    +       +      +      +        +         +</a:t>
            </a:r>
          </a:p>
        </p:txBody>
      </p:sp>
      <p:sp>
        <p:nvSpPr>
          <p:cNvPr id="11271" name="Text Box 17"/>
          <p:cNvSpPr txBox="1">
            <a:spLocks noChangeArrowheads="1"/>
          </p:cNvSpPr>
          <p:nvPr/>
        </p:nvSpPr>
        <p:spPr bwMode="auto">
          <a:xfrm>
            <a:off x="3267075" y="1671638"/>
            <a:ext cx="2805113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Identities and Aliases</a:t>
            </a:r>
          </a:p>
        </p:txBody>
      </p:sp>
      <p:sp>
        <p:nvSpPr>
          <p:cNvPr id="11272" name="Line 18"/>
          <p:cNvSpPr>
            <a:spLocks noChangeShapeType="1"/>
          </p:cNvSpPr>
          <p:nvPr/>
        </p:nvSpPr>
        <p:spPr bwMode="auto">
          <a:xfrm>
            <a:off x="1595438" y="2662238"/>
            <a:ext cx="57912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11273" name="Line 19"/>
          <p:cNvSpPr>
            <a:spLocks noChangeShapeType="1"/>
          </p:cNvSpPr>
          <p:nvPr/>
        </p:nvSpPr>
        <p:spPr bwMode="auto">
          <a:xfrm>
            <a:off x="2357438" y="2357438"/>
            <a:ext cx="0" cy="365760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11274" name="Line 20"/>
          <p:cNvSpPr>
            <a:spLocks noChangeShapeType="1"/>
          </p:cNvSpPr>
          <p:nvPr/>
        </p:nvSpPr>
        <p:spPr bwMode="auto">
          <a:xfrm>
            <a:off x="1824038" y="5634038"/>
            <a:ext cx="54102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endParaRPr lang="zh-TW" altLang="en-US"/>
          </a:p>
        </p:txBody>
      </p:sp>
      <p:sp>
        <p:nvSpPr>
          <p:cNvPr id="11275" name="Text Box 21"/>
          <p:cNvSpPr txBox="1">
            <a:spLocks noChangeArrowheads="1"/>
          </p:cNvSpPr>
          <p:nvPr/>
        </p:nvSpPr>
        <p:spPr bwMode="auto">
          <a:xfrm>
            <a:off x="1595438" y="5634038"/>
            <a:ext cx="827087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Alias</a:t>
            </a:r>
          </a:p>
        </p:txBody>
      </p:sp>
      <p:sp>
        <p:nvSpPr>
          <p:cNvPr id="11276" name="Text Box 22"/>
          <p:cNvSpPr txBox="1">
            <a:spLocks noChangeArrowheads="1"/>
          </p:cNvSpPr>
          <p:nvPr/>
        </p:nvSpPr>
        <p:spPr bwMode="auto">
          <a:xfrm>
            <a:off x="3652838" y="5634038"/>
            <a:ext cx="608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AB</a:t>
            </a:r>
          </a:p>
        </p:txBody>
      </p:sp>
      <p:sp>
        <p:nvSpPr>
          <p:cNvPr id="11277" name="Text Box 23"/>
          <p:cNvSpPr txBox="1">
            <a:spLocks noChangeArrowheads="1"/>
          </p:cNvSpPr>
          <p:nvPr/>
        </p:nvSpPr>
        <p:spPr bwMode="auto">
          <a:xfrm>
            <a:off x="4948238" y="5634038"/>
            <a:ext cx="608012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1pPr>
            <a:lvl2pPr marL="742950" indent="-28575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2pPr>
            <a:lvl3pPr marL="11430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3pPr>
            <a:lvl4pPr marL="16002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4pPr>
            <a:lvl5pPr marL="2057400" indent="-228600" eaLnBrk="0" hangingPunct="0"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kumimoji="1">
                <a:solidFill>
                  <a:schemeClr val="tx1"/>
                </a:solidFill>
                <a:latin typeface="Verdana" pitchFamily="34" charset="0"/>
                <a:ea typeface="新細明體" charset="-120"/>
              </a:defRPr>
            </a:lvl9pPr>
          </a:lstStyle>
          <a:p>
            <a:pPr eaLnBrk="1" hangingPunct="1"/>
            <a:r>
              <a:rPr lang="en-US" altLang="zh-TW" sz="2400">
                <a:latin typeface="Times New Roman" pitchFamily="18" charset="0"/>
              </a:rPr>
              <a:t>AC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Level">
  <a:themeElements>
    <a:clrScheme name="Level 8">
      <a:dk1>
        <a:srgbClr val="000000"/>
      </a:dk1>
      <a:lt1>
        <a:srgbClr val="FFFFFF"/>
      </a:lt1>
      <a:dk2>
        <a:srgbClr val="999900"/>
      </a:dk2>
      <a:lt2>
        <a:srgbClr val="666600"/>
      </a:lt2>
      <a:accent1>
        <a:srgbClr val="99CC00"/>
      </a:accent1>
      <a:accent2>
        <a:srgbClr val="CCCC66"/>
      </a:accent2>
      <a:accent3>
        <a:srgbClr val="FFFFFF"/>
      </a:accent3>
      <a:accent4>
        <a:srgbClr val="000000"/>
      </a:accent4>
      <a:accent5>
        <a:srgbClr val="CAE2AA"/>
      </a:accent5>
      <a:accent6>
        <a:srgbClr val="B9B95C"/>
      </a:accent6>
      <a:hlink>
        <a:srgbClr val="FFCC00"/>
      </a:hlink>
      <a:folHlink>
        <a:srgbClr val="CC9900"/>
      </a:folHlink>
    </a:clrScheme>
    <a:fontScheme name="Level">
      <a:majorFont>
        <a:latin typeface="Arial"/>
        <a:ea typeface="標楷體"/>
        <a:cs typeface=""/>
      </a:majorFont>
      <a:minorFont>
        <a:latin typeface="Arial"/>
        <a:ea typeface="標楷體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新細明體" charset="-12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none" lIns="91440" tIns="45720" rIns="91440" bIns="45720" numCol="1" anchor="ctr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1" lang="zh-TW" altLang="en-US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Verdana" pitchFamily="34" charset="0"/>
            <a:ea typeface="新細明體" charset="-120"/>
          </a:defRPr>
        </a:defPPr>
      </a:lstStyle>
    </a:lnDef>
  </a:objectDefaults>
  <a:extraClrSchemeLst>
    <a:extraClrScheme>
      <a:clrScheme name="Level 1">
        <a:dk1>
          <a:srgbClr val="006699"/>
        </a:dk1>
        <a:lt1>
          <a:srgbClr val="FFFFFF"/>
        </a:lt1>
        <a:dk2>
          <a:srgbClr val="000000"/>
        </a:dk2>
        <a:lt2>
          <a:srgbClr val="99FF99"/>
        </a:lt2>
        <a:accent1>
          <a:srgbClr val="00CC99"/>
        </a:accent1>
        <a:accent2>
          <a:srgbClr val="009999"/>
        </a:accent2>
        <a:accent3>
          <a:srgbClr val="AAAAAA"/>
        </a:accent3>
        <a:accent4>
          <a:srgbClr val="DADADA"/>
        </a:accent4>
        <a:accent5>
          <a:srgbClr val="AAE2CA"/>
        </a:accent5>
        <a:accent6>
          <a:srgbClr val="008A8A"/>
        </a:accent6>
        <a:hlink>
          <a:srgbClr val="0066FF"/>
        </a:hlink>
        <a:folHlink>
          <a:srgbClr val="989CBA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2">
        <a:dk1>
          <a:srgbClr val="808000"/>
        </a:dk1>
        <a:lt1>
          <a:srgbClr val="FFFFFF"/>
        </a:lt1>
        <a:dk2>
          <a:srgbClr val="5C271E"/>
        </a:dk2>
        <a:lt2>
          <a:srgbClr val="FFDD89"/>
        </a:lt2>
        <a:accent1>
          <a:srgbClr val="CC6600"/>
        </a:accent1>
        <a:accent2>
          <a:srgbClr val="CC9900"/>
        </a:accent2>
        <a:accent3>
          <a:srgbClr val="B5ACAB"/>
        </a:accent3>
        <a:accent4>
          <a:srgbClr val="DADADA"/>
        </a:accent4>
        <a:accent5>
          <a:srgbClr val="E2B8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3">
        <a:dk1>
          <a:srgbClr val="763B00"/>
        </a:dk1>
        <a:lt1>
          <a:srgbClr val="FFFFFF"/>
        </a:lt1>
        <a:dk2>
          <a:srgbClr val="330000"/>
        </a:dk2>
        <a:lt2>
          <a:srgbClr val="CC9900"/>
        </a:lt2>
        <a:accent1>
          <a:srgbClr val="FFCC00"/>
        </a:accent1>
        <a:accent2>
          <a:srgbClr val="CC3300"/>
        </a:accent2>
        <a:accent3>
          <a:srgbClr val="ADAAAA"/>
        </a:accent3>
        <a:accent4>
          <a:srgbClr val="DADADA"/>
        </a:accent4>
        <a:accent5>
          <a:srgbClr val="FFE2AA"/>
        </a:accent5>
        <a:accent6>
          <a:srgbClr val="B92D00"/>
        </a:accent6>
        <a:hlink>
          <a:srgbClr val="666699"/>
        </a:hlink>
        <a:folHlink>
          <a:srgbClr val="9999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4">
        <a:dk1>
          <a:srgbClr val="6D3696"/>
        </a:dk1>
        <a:lt1>
          <a:srgbClr val="FFFFFF"/>
        </a:lt1>
        <a:dk2>
          <a:srgbClr val="51255D"/>
        </a:dk2>
        <a:lt2>
          <a:srgbClr val="FFFFCC"/>
        </a:lt2>
        <a:accent1>
          <a:srgbClr val="666699"/>
        </a:accent1>
        <a:accent2>
          <a:srgbClr val="800080"/>
        </a:accent2>
        <a:accent3>
          <a:srgbClr val="B3ACB6"/>
        </a:accent3>
        <a:accent4>
          <a:srgbClr val="DADADA"/>
        </a:accent4>
        <a:accent5>
          <a:srgbClr val="B8B8CA"/>
        </a:accent5>
        <a:accent6>
          <a:srgbClr val="730073"/>
        </a:accent6>
        <a:hlink>
          <a:srgbClr val="CCCC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5">
        <a:dk1>
          <a:srgbClr val="CC6600"/>
        </a:dk1>
        <a:lt1>
          <a:srgbClr val="FFFFFF"/>
        </a:lt1>
        <a:dk2>
          <a:srgbClr val="4A553B"/>
        </a:dk2>
        <a:lt2>
          <a:srgbClr val="FFBF1F"/>
        </a:lt2>
        <a:accent1>
          <a:srgbClr val="FFCC00"/>
        </a:accent1>
        <a:accent2>
          <a:srgbClr val="CC9900"/>
        </a:accent2>
        <a:accent3>
          <a:srgbClr val="B1B4AF"/>
        </a:accent3>
        <a:accent4>
          <a:srgbClr val="DADADA"/>
        </a:accent4>
        <a:accent5>
          <a:srgbClr val="FFE2AA"/>
        </a:accent5>
        <a:accent6>
          <a:srgbClr val="B98A00"/>
        </a:accent6>
        <a:hlink>
          <a:srgbClr val="669900"/>
        </a:hlink>
        <a:folHlink>
          <a:srgbClr val="A3A274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Level 6">
        <a:dk1>
          <a:srgbClr val="000000"/>
        </a:dk1>
        <a:lt1>
          <a:srgbClr val="FFFFFF"/>
        </a:lt1>
        <a:dk2>
          <a:srgbClr val="666699"/>
        </a:dk2>
        <a:lt2>
          <a:srgbClr val="FFCC00"/>
        </a:lt2>
        <a:accent1>
          <a:srgbClr val="FF9900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FFCAAA"/>
        </a:accent5>
        <a:accent6>
          <a:srgbClr val="E70000"/>
        </a:accent6>
        <a:hlink>
          <a:srgbClr val="666699"/>
        </a:hlink>
        <a:folHlink>
          <a:srgbClr val="9999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7">
        <a:dk1>
          <a:srgbClr val="000000"/>
        </a:dk1>
        <a:lt1>
          <a:srgbClr val="FFFFFF"/>
        </a:lt1>
        <a:dk2>
          <a:srgbClr val="CC3300"/>
        </a:dk2>
        <a:lt2>
          <a:srgbClr val="663300"/>
        </a:lt2>
        <a:accent1>
          <a:srgbClr val="FFCC00"/>
        </a:accent1>
        <a:accent2>
          <a:srgbClr val="CC6600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B95C00"/>
        </a:accent6>
        <a:hlink>
          <a:srgbClr val="CC9900"/>
        </a:hlink>
        <a:folHlink>
          <a:srgbClr val="996633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Level 8">
        <a:dk1>
          <a:srgbClr val="000000"/>
        </a:dk1>
        <a:lt1>
          <a:srgbClr val="FFFFFF"/>
        </a:lt1>
        <a:dk2>
          <a:srgbClr val="999900"/>
        </a:dk2>
        <a:lt2>
          <a:srgbClr val="666600"/>
        </a:lt2>
        <a:accent1>
          <a:srgbClr val="99CC00"/>
        </a:accent1>
        <a:accent2>
          <a:srgbClr val="CCCC66"/>
        </a:accent2>
        <a:accent3>
          <a:srgbClr val="FFFFFF"/>
        </a:accent3>
        <a:accent4>
          <a:srgbClr val="000000"/>
        </a:accent4>
        <a:accent5>
          <a:srgbClr val="CAE2AA"/>
        </a:accent5>
        <a:accent6>
          <a:srgbClr val="B9B95C"/>
        </a:accent6>
        <a:hlink>
          <a:srgbClr val="FFCC00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佈景主題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Level</Template>
  <TotalTime>6700</TotalTime>
  <Words>1417</Words>
  <Application>Microsoft Office PowerPoint</Application>
  <PresentationFormat>如螢幕大小 (4:3)</PresentationFormat>
  <Paragraphs>458</Paragraphs>
  <Slides>27</Slides>
  <Notes>25</Notes>
  <HiddenSlides>0</HiddenSlides>
  <MMClips>0</MMClips>
  <ScaleCrop>false</ScaleCrop>
  <HeadingPairs>
    <vt:vector size="6" baseType="variant">
      <vt:variant>
        <vt:lpstr>佈景主題</vt:lpstr>
      </vt:variant>
      <vt:variant>
        <vt:i4>1</vt:i4>
      </vt:variant>
      <vt:variant>
        <vt:lpstr>內嵌 OLE 伺服程式</vt:lpstr>
      </vt:variant>
      <vt:variant>
        <vt:i4>4</vt:i4>
      </vt:variant>
      <vt:variant>
        <vt:lpstr>投影片標題</vt:lpstr>
      </vt:variant>
      <vt:variant>
        <vt:i4>27</vt:i4>
      </vt:variant>
    </vt:vector>
  </HeadingPairs>
  <TitlesOfParts>
    <vt:vector size="32" baseType="lpstr">
      <vt:lpstr>Level</vt:lpstr>
      <vt:lpstr>方程式</vt:lpstr>
      <vt:lpstr>Equation</vt:lpstr>
      <vt:lpstr>Mtb Graph</vt:lpstr>
      <vt:lpstr>點陣圖影像</vt:lpstr>
      <vt:lpstr>Fractional factorial designs</vt:lpstr>
      <vt:lpstr>          Fractional factorial design</vt:lpstr>
      <vt:lpstr>DEVELOPING A TWO-LEVEL FRACTIONAL FACTORIAL</vt:lpstr>
      <vt:lpstr>Starting the Plan for A         Fractional Factorial Experiment</vt:lpstr>
      <vt:lpstr> Algebra of Signs</vt:lpstr>
      <vt:lpstr> A        Fractional Factorial Experiment</vt:lpstr>
      <vt:lpstr> Aliases and the Principal Generator </vt:lpstr>
      <vt:lpstr> 4 Variables, at 2 Levels</vt:lpstr>
      <vt:lpstr> A          Fractional Factorial Experiment</vt:lpstr>
      <vt:lpstr>Aliases and the Generators</vt:lpstr>
      <vt:lpstr>A         Fractional Factorial Experiment</vt:lpstr>
      <vt:lpstr>A         Fractional Factorial Experiment</vt:lpstr>
      <vt:lpstr>Defining Relation and Generating Functions</vt:lpstr>
      <vt:lpstr>Defining Relation</vt:lpstr>
      <vt:lpstr>Definition of Resolution</vt:lpstr>
      <vt:lpstr>Minimum Confounding</vt:lpstr>
      <vt:lpstr> Fractional Factorial Experiment Design</vt:lpstr>
      <vt:lpstr> Fractional Factorial Experiment Design</vt:lpstr>
      <vt:lpstr>Planning For DOE </vt:lpstr>
      <vt:lpstr>Planning For DOE (Cont’)</vt:lpstr>
      <vt:lpstr>Class Exercise</vt:lpstr>
      <vt:lpstr>Class Exercise</vt:lpstr>
      <vt:lpstr>Pareto Chart of Standardized Effects</vt:lpstr>
      <vt:lpstr>Normal Probability Plot</vt:lpstr>
      <vt:lpstr>ANOVA Table for Best Model</vt:lpstr>
      <vt:lpstr>Practical Significant of Results</vt:lpstr>
      <vt:lpstr>General Linear Model: ANOVA</vt:lpstr>
    </vt:vector>
  </TitlesOfParts>
  <Company>IE_2426實驗室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投影片 1</dc:title>
  <dc:creator>Wenhung</dc:creator>
  <cp:lastModifiedBy>User</cp:lastModifiedBy>
  <cp:revision>2523</cp:revision>
  <dcterms:created xsi:type="dcterms:W3CDTF">2003-01-29T13:38:37Z</dcterms:created>
  <dcterms:modified xsi:type="dcterms:W3CDTF">2013-04-29T12:30:09Z</dcterms:modified>
</cp:coreProperties>
</file>