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5" r:id="rId2"/>
    <p:sldId id="412" r:id="rId3"/>
    <p:sldId id="413" r:id="rId4"/>
    <p:sldId id="414" r:id="rId5"/>
    <p:sldId id="416" r:id="rId6"/>
    <p:sldId id="417" r:id="rId7"/>
    <p:sldId id="418" r:id="rId8"/>
    <p:sldId id="419" r:id="rId9"/>
    <p:sldId id="420" r:id="rId10"/>
    <p:sldId id="422" r:id="rId11"/>
    <p:sldId id="426" r:id="rId12"/>
    <p:sldId id="427" r:id="rId13"/>
    <p:sldId id="428" r:id="rId14"/>
    <p:sldId id="423" r:id="rId15"/>
    <p:sldId id="425" r:id="rId16"/>
    <p:sldId id="424" r:id="rId17"/>
    <p:sldId id="312" r:id="rId1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CD10E"/>
    <a:srgbClr val="D7181F"/>
    <a:srgbClr val="FFFFFF"/>
    <a:srgbClr val="CC3300"/>
    <a:srgbClr val="E0E4D0"/>
    <a:srgbClr val="CCE7D4"/>
    <a:srgbClr val="58B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8" autoAdjust="0"/>
    <p:restoredTop sz="94660"/>
  </p:normalViewPr>
  <p:slideViewPr>
    <p:cSldViewPr>
      <p:cViewPr>
        <p:scale>
          <a:sx n="66" d="100"/>
          <a:sy n="66" d="100"/>
        </p:scale>
        <p:origin x="-147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BB5EE8-4918-4ECB-89FD-88BEA427B4AD}" type="doc">
      <dgm:prSet loTypeId="urn:microsoft.com/office/officeart/2005/8/layout/process5" loCatId="process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zh-TW" altLang="en-US"/>
        </a:p>
      </dgm:t>
    </dgm:pt>
    <dgm:pt modelId="{ED36D36F-3F10-4D12-BB7A-A7DC97206E98}">
      <dgm:prSet phldrT="[文字]" custT="1"/>
      <dgm:spPr/>
      <dgm:t>
        <a:bodyPr/>
        <a:lstStyle/>
        <a:p>
          <a:pPr algn="ctr"/>
          <a:r>
            <a:rPr lang="en-US" altLang="zh-TW" sz="1400" dirty="0" smtClean="0">
              <a:latin typeface="微軟正黑體" pitchFamily="34" charset="-120"/>
              <a:ea typeface="微軟正黑體" pitchFamily="34" charset="-120"/>
            </a:rPr>
            <a:t>Start</a:t>
          </a:r>
          <a:endParaRPr lang="zh-TW" altLang="en-US" sz="1400" dirty="0">
            <a:latin typeface="微軟正黑體" pitchFamily="34" charset="-120"/>
            <a:ea typeface="微軟正黑體" pitchFamily="34" charset="-120"/>
          </a:endParaRPr>
        </a:p>
      </dgm:t>
    </dgm:pt>
    <dgm:pt modelId="{58151936-C4D8-4C5B-88E0-A3F20C83988F}" type="parTrans" cxnId="{4404DDA1-6045-4E0D-8535-67D5D1CBC330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2361501B-1721-4CA7-B79A-914BECD647CA}" type="sibTrans" cxnId="{4404DDA1-6045-4E0D-8535-67D5D1CBC330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3A2A5E52-CD9A-4515-B9A0-99B2477C36C7}">
      <dgm:prSet phldrT="[文字]" custT="1"/>
      <dgm:spPr/>
      <dgm:t>
        <a:bodyPr/>
        <a:lstStyle/>
        <a:p>
          <a:pPr algn="l"/>
          <a:r>
            <a:rPr lang="en-US" sz="1400" dirty="0" smtClean="0">
              <a:latin typeface="微軟正黑體" pitchFamily="34" charset="-120"/>
              <a:ea typeface="微軟正黑體" pitchFamily="34" charset="-120"/>
            </a:rPr>
            <a:t>Obtain 20 samples.</a:t>
          </a:r>
          <a:endParaRPr lang="zh-TW" altLang="en-US" sz="1400" dirty="0">
            <a:latin typeface="微軟正黑體" pitchFamily="34" charset="-120"/>
            <a:ea typeface="微軟正黑體" pitchFamily="34" charset="-120"/>
          </a:endParaRPr>
        </a:p>
      </dgm:t>
    </dgm:pt>
    <dgm:pt modelId="{567DD8D9-ADEC-4DB5-9038-E11FFE47FEEB}" type="parTrans" cxnId="{6F56C628-4787-4E18-B92C-75CE7A468D18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0D75FE27-5A77-4E8F-BFC7-533546AD72B4}" type="sibTrans" cxnId="{6F56C628-4787-4E18-B92C-75CE7A468D18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154EDA41-138B-461B-A779-A7D2E2980956}">
      <dgm:prSet phldrT="[文字]" custT="1"/>
      <dgm:spPr/>
      <dgm:t>
        <a:bodyPr/>
        <a:lstStyle/>
        <a:p>
          <a:pPr algn="l"/>
          <a:r>
            <a:rPr lang="en-US" sz="1400" dirty="0" smtClean="0">
              <a:latin typeface="微軟正黑體" pitchFamily="34" charset="-120"/>
              <a:ea typeface="微軟正黑體" pitchFamily="34" charset="-120"/>
            </a:rPr>
            <a:t>The weight of each golf ball was measured by using the digital scale.</a:t>
          </a:r>
          <a:endParaRPr lang="zh-TW" altLang="en-US" sz="1400" dirty="0">
            <a:latin typeface="微軟正黑體" pitchFamily="34" charset="-120"/>
            <a:ea typeface="微軟正黑體" pitchFamily="34" charset="-120"/>
          </a:endParaRPr>
        </a:p>
      </dgm:t>
    </dgm:pt>
    <dgm:pt modelId="{F2DBBEE1-EF11-4482-8311-A55CA32F6FA2}" type="parTrans" cxnId="{4931A3CA-543F-4A5E-BFF9-1CE3C20B9EF1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A6409A52-0D49-4F4F-943D-D8A40974CE86}" type="sibTrans" cxnId="{4931A3CA-543F-4A5E-BFF9-1CE3C20B9EF1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1B6E84B1-E5E7-43C1-B37D-1FAC70FD7156}">
      <dgm:prSet phldrT="[文字]" custT="1"/>
      <dgm:spPr/>
      <dgm:t>
        <a:bodyPr/>
        <a:lstStyle/>
        <a:p>
          <a:pPr algn="l"/>
          <a:r>
            <a:rPr lang="en-US" sz="1400" dirty="0" smtClean="0">
              <a:latin typeface="微軟正黑體" pitchFamily="34" charset="-120"/>
              <a:ea typeface="微軟正黑體" pitchFamily="34" charset="-120"/>
            </a:rPr>
            <a:t>Each golf ball was measured twice by each operator.</a:t>
          </a:r>
          <a:endParaRPr lang="zh-TW" altLang="en-US" sz="1400" dirty="0">
            <a:latin typeface="微軟正黑體" pitchFamily="34" charset="-120"/>
            <a:ea typeface="微軟正黑體" pitchFamily="34" charset="-120"/>
          </a:endParaRPr>
        </a:p>
      </dgm:t>
    </dgm:pt>
    <dgm:pt modelId="{17BCCBF7-D721-4C42-AB81-2A465DC23A23}" type="parTrans" cxnId="{7C89C880-AE75-43CA-919C-8D771151AAE0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A971BB04-7812-429D-A9F6-C71DB43CAAEA}" type="sibTrans" cxnId="{7C89C880-AE75-43CA-919C-8D771151AAE0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90B444F6-A8CC-4097-9D7C-BAB723955597}">
      <dgm:prSet phldrT="[文字]" custT="1"/>
      <dgm:spPr/>
      <dgm:t>
        <a:bodyPr/>
        <a:lstStyle/>
        <a:p>
          <a:pPr algn="l"/>
          <a:r>
            <a:rPr lang="en-US" sz="1400" dirty="0" smtClean="0">
              <a:latin typeface="微軟正黑體" pitchFamily="34" charset="-120"/>
              <a:ea typeface="微軟正黑體" pitchFamily="34" charset="-120"/>
            </a:rPr>
            <a:t>The measurement results were recorded in Minitab software.</a:t>
          </a:r>
          <a:endParaRPr lang="zh-TW" altLang="en-US" sz="1400" dirty="0">
            <a:latin typeface="微軟正黑體" pitchFamily="34" charset="-120"/>
            <a:ea typeface="微軟正黑體" pitchFamily="34" charset="-120"/>
          </a:endParaRPr>
        </a:p>
      </dgm:t>
    </dgm:pt>
    <dgm:pt modelId="{CC37F352-CB50-49E3-BBAB-270003C4AE63}" type="parTrans" cxnId="{DE6F9D80-841F-4C11-B542-E0A006439EE0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5FEB0E55-9BAE-49AE-AA96-ACD4AEA38700}" type="sibTrans" cxnId="{DE6F9D80-841F-4C11-B542-E0A006439EE0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7B21475B-8C75-4455-BBB5-7D1D823D3960}">
      <dgm:prSet phldrT="[文字]" custT="1"/>
      <dgm:spPr/>
      <dgm:t>
        <a:bodyPr/>
        <a:lstStyle/>
        <a:p>
          <a:pPr algn="l"/>
          <a:r>
            <a:rPr lang="en-US" sz="1200" dirty="0" smtClean="0">
              <a:latin typeface="微軟正黑體" pitchFamily="34" charset="-120"/>
              <a:ea typeface="微軟正黑體" pitchFamily="34" charset="-120"/>
            </a:rPr>
            <a:t>The data was analyzed using control charts, classical GRR and ANOVA </a:t>
          </a:r>
          <a:endParaRPr lang="zh-TW" altLang="en-US" sz="1200" dirty="0">
            <a:latin typeface="微軟正黑體" pitchFamily="34" charset="-120"/>
            <a:ea typeface="微軟正黑體" pitchFamily="34" charset="-120"/>
          </a:endParaRPr>
        </a:p>
      </dgm:t>
    </dgm:pt>
    <dgm:pt modelId="{9E69309F-2B82-490A-A223-31189CCEFC7A}" type="parTrans" cxnId="{A30B19A1-FE56-4FE1-99C4-25F7242E37DA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3AE1556C-CECC-4C15-8768-D25F2DC8B577}" type="sibTrans" cxnId="{A30B19A1-FE56-4FE1-99C4-25F7242E37DA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607E5133-1D6C-4B71-9BCA-68D27B0B6944}">
      <dgm:prSet phldrT="[文字]" custT="1"/>
      <dgm:spPr/>
      <dgm:t>
        <a:bodyPr/>
        <a:lstStyle/>
        <a:p>
          <a:pPr algn="l"/>
          <a:r>
            <a:rPr lang="en-US" sz="1200" dirty="0" smtClean="0">
              <a:latin typeface="微軟正黑體" pitchFamily="34" charset="-120"/>
              <a:ea typeface="微軟正黑體" pitchFamily="34" charset="-120"/>
            </a:rPr>
            <a:t>Conclusions were formulated according to the objectives of the experiment</a:t>
          </a:r>
          <a:endParaRPr lang="zh-TW" altLang="en-US" sz="1200" dirty="0">
            <a:latin typeface="微軟正黑體" pitchFamily="34" charset="-120"/>
            <a:ea typeface="微軟正黑體" pitchFamily="34" charset="-120"/>
          </a:endParaRPr>
        </a:p>
      </dgm:t>
    </dgm:pt>
    <dgm:pt modelId="{063097AC-6324-4807-A1EE-CCF3FF247C7A}" type="parTrans" cxnId="{C823C952-1CE5-4D2E-BEAF-F77F8BF317DF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0B200FE5-D9AC-4BF8-AD92-35CA5D94F8ED}" type="sibTrans" cxnId="{C823C952-1CE5-4D2E-BEAF-F77F8BF317DF}">
      <dgm:prSet/>
      <dgm:spPr/>
      <dgm:t>
        <a:bodyPr/>
        <a:lstStyle/>
        <a:p>
          <a:pPr algn="ctr"/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2ABECBBC-2E2C-4DB5-A87B-FA77FFD829CD}">
      <dgm:prSet phldrT="[文字]" custT="1"/>
      <dgm:spPr/>
      <dgm:t>
        <a:bodyPr/>
        <a:lstStyle/>
        <a:p>
          <a:pPr algn="ctr"/>
          <a:r>
            <a:rPr lang="en-US" sz="1400" dirty="0" smtClean="0">
              <a:latin typeface="微軟正黑體" pitchFamily="34" charset="-120"/>
              <a:ea typeface="微軟正黑體" pitchFamily="34" charset="-120"/>
            </a:rPr>
            <a:t>End</a:t>
          </a:r>
          <a:endParaRPr lang="zh-TW" altLang="en-US" sz="1400" dirty="0">
            <a:latin typeface="微軟正黑體" pitchFamily="34" charset="-120"/>
            <a:ea typeface="微軟正黑體" pitchFamily="34" charset="-120"/>
          </a:endParaRPr>
        </a:p>
      </dgm:t>
    </dgm:pt>
    <dgm:pt modelId="{28EC6DAF-395F-4BDE-A2E6-91DC37E1C85F}" type="parTrans" cxnId="{0BA699CA-61E7-492A-B3C5-671AEB055E75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73847913-FAED-41B2-A376-2147A91B8A6D}" type="sibTrans" cxnId="{0BA699CA-61E7-492A-B3C5-671AEB055E75}">
      <dgm:prSet/>
      <dgm:spPr/>
      <dgm:t>
        <a:bodyPr/>
        <a:lstStyle/>
        <a:p>
          <a:endParaRPr lang="zh-TW" altLang="en-US">
            <a:latin typeface="微軟正黑體" pitchFamily="34" charset="-120"/>
            <a:ea typeface="微軟正黑體" pitchFamily="34" charset="-120"/>
          </a:endParaRPr>
        </a:p>
      </dgm:t>
    </dgm:pt>
    <dgm:pt modelId="{3798AE63-0D66-4E81-BE30-0555216A322F}" type="pres">
      <dgm:prSet presAssocID="{2CBB5EE8-4918-4ECB-89FD-88BEA427B4A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D833999-80EA-4183-B3EC-F44AE003F779}" type="pres">
      <dgm:prSet presAssocID="{ED36D36F-3F10-4D12-BB7A-A7DC97206E9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2F5AE5-3A01-4D79-AA7A-68E621B66F62}" type="pres">
      <dgm:prSet presAssocID="{2361501B-1721-4CA7-B79A-914BECD647CA}" presName="sibTrans" presStyleLbl="sibTrans2D1" presStyleIdx="0" presStyleCnt="7"/>
      <dgm:spPr/>
      <dgm:t>
        <a:bodyPr/>
        <a:lstStyle/>
        <a:p>
          <a:endParaRPr lang="zh-TW" altLang="en-US"/>
        </a:p>
      </dgm:t>
    </dgm:pt>
    <dgm:pt modelId="{9602933C-EDC5-4382-B014-0601097D4EAB}" type="pres">
      <dgm:prSet presAssocID="{2361501B-1721-4CA7-B79A-914BECD647CA}" presName="connectorText" presStyleLbl="sibTrans2D1" presStyleIdx="0" presStyleCnt="7"/>
      <dgm:spPr/>
      <dgm:t>
        <a:bodyPr/>
        <a:lstStyle/>
        <a:p>
          <a:endParaRPr lang="zh-TW" altLang="en-US"/>
        </a:p>
      </dgm:t>
    </dgm:pt>
    <dgm:pt modelId="{6E69A9B8-E288-470C-8D91-908A8F5EA828}" type="pres">
      <dgm:prSet presAssocID="{3A2A5E52-CD9A-4515-B9A0-99B2477C36C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958CD4E-EFE4-4A0F-8ECD-7930C918636A}" type="pres">
      <dgm:prSet presAssocID="{0D75FE27-5A77-4E8F-BFC7-533546AD72B4}" presName="sibTrans" presStyleLbl="sibTrans2D1" presStyleIdx="1" presStyleCnt="7"/>
      <dgm:spPr/>
      <dgm:t>
        <a:bodyPr/>
        <a:lstStyle/>
        <a:p>
          <a:endParaRPr lang="zh-TW" altLang="en-US"/>
        </a:p>
      </dgm:t>
    </dgm:pt>
    <dgm:pt modelId="{C7A94639-CACF-42A0-8191-52C76F5CA548}" type="pres">
      <dgm:prSet presAssocID="{0D75FE27-5A77-4E8F-BFC7-533546AD72B4}" presName="connectorText" presStyleLbl="sibTrans2D1" presStyleIdx="1" presStyleCnt="7"/>
      <dgm:spPr/>
      <dgm:t>
        <a:bodyPr/>
        <a:lstStyle/>
        <a:p>
          <a:endParaRPr lang="zh-TW" altLang="en-US"/>
        </a:p>
      </dgm:t>
    </dgm:pt>
    <dgm:pt modelId="{0280E50A-AE15-432E-BD86-F4418DE31DAE}" type="pres">
      <dgm:prSet presAssocID="{154EDA41-138B-461B-A779-A7D2E298095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9EB8169-9D11-49C9-8008-A85E8F21833E}" type="pres">
      <dgm:prSet presAssocID="{A6409A52-0D49-4F4F-943D-D8A40974CE86}" presName="sibTrans" presStyleLbl="sibTrans2D1" presStyleIdx="2" presStyleCnt="7"/>
      <dgm:spPr/>
      <dgm:t>
        <a:bodyPr/>
        <a:lstStyle/>
        <a:p>
          <a:endParaRPr lang="zh-TW" altLang="en-US"/>
        </a:p>
      </dgm:t>
    </dgm:pt>
    <dgm:pt modelId="{9D9AF641-8FF0-4476-B84C-45969622BD00}" type="pres">
      <dgm:prSet presAssocID="{A6409A52-0D49-4F4F-943D-D8A40974CE86}" presName="connectorText" presStyleLbl="sibTrans2D1" presStyleIdx="2" presStyleCnt="7"/>
      <dgm:spPr/>
      <dgm:t>
        <a:bodyPr/>
        <a:lstStyle/>
        <a:p>
          <a:endParaRPr lang="zh-TW" altLang="en-US"/>
        </a:p>
      </dgm:t>
    </dgm:pt>
    <dgm:pt modelId="{21E6E10F-2232-47EE-ABC8-930825B4A468}" type="pres">
      <dgm:prSet presAssocID="{1B6E84B1-E5E7-43C1-B37D-1FAC70FD715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CB8CF67-66BD-4435-A186-294119B9FE7A}" type="pres">
      <dgm:prSet presAssocID="{A971BB04-7812-429D-A9F6-C71DB43CAAEA}" presName="sibTrans" presStyleLbl="sibTrans2D1" presStyleIdx="3" presStyleCnt="7"/>
      <dgm:spPr/>
      <dgm:t>
        <a:bodyPr/>
        <a:lstStyle/>
        <a:p>
          <a:endParaRPr lang="zh-TW" altLang="en-US"/>
        </a:p>
      </dgm:t>
    </dgm:pt>
    <dgm:pt modelId="{2AB09FD3-11F8-4A04-937E-84F3F07BE727}" type="pres">
      <dgm:prSet presAssocID="{A971BB04-7812-429D-A9F6-C71DB43CAAEA}" presName="connectorText" presStyleLbl="sibTrans2D1" presStyleIdx="3" presStyleCnt="7"/>
      <dgm:spPr/>
      <dgm:t>
        <a:bodyPr/>
        <a:lstStyle/>
        <a:p>
          <a:endParaRPr lang="zh-TW" altLang="en-US"/>
        </a:p>
      </dgm:t>
    </dgm:pt>
    <dgm:pt modelId="{09192A17-E7FB-4905-8BF8-504483AD677F}" type="pres">
      <dgm:prSet presAssocID="{90B444F6-A8CC-4097-9D7C-BAB72395559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3184A5E-CC37-4AD6-B695-75E0EFA10B77}" type="pres">
      <dgm:prSet presAssocID="{5FEB0E55-9BAE-49AE-AA96-ACD4AEA38700}" presName="sibTrans" presStyleLbl="sibTrans2D1" presStyleIdx="4" presStyleCnt="7"/>
      <dgm:spPr/>
      <dgm:t>
        <a:bodyPr/>
        <a:lstStyle/>
        <a:p>
          <a:endParaRPr lang="zh-TW" altLang="en-US"/>
        </a:p>
      </dgm:t>
    </dgm:pt>
    <dgm:pt modelId="{5E3F4B86-1A89-461C-AE26-9CD25D149206}" type="pres">
      <dgm:prSet presAssocID="{5FEB0E55-9BAE-49AE-AA96-ACD4AEA38700}" presName="connectorText" presStyleLbl="sibTrans2D1" presStyleIdx="4" presStyleCnt="7"/>
      <dgm:spPr/>
      <dgm:t>
        <a:bodyPr/>
        <a:lstStyle/>
        <a:p>
          <a:endParaRPr lang="zh-TW" altLang="en-US"/>
        </a:p>
      </dgm:t>
    </dgm:pt>
    <dgm:pt modelId="{064063FD-89AF-4C5C-A7F1-7CC1DB664A79}" type="pres">
      <dgm:prSet presAssocID="{7B21475B-8C75-4455-BBB5-7D1D823D3960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306991C-206E-4BBF-A02C-D9E7498646B6}" type="pres">
      <dgm:prSet presAssocID="{3AE1556C-CECC-4C15-8768-D25F2DC8B577}" presName="sibTrans" presStyleLbl="sibTrans2D1" presStyleIdx="5" presStyleCnt="7"/>
      <dgm:spPr/>
      <dgm:t>
        <a:bodyPr/>
        <a:lstStyle/>
        <a:p>
          <a:endParaRPr lang="zh-TW" altLang="en-US"/>
        </a:p>
      </dgm:t>
    </dgm:pt>
    <dgm:pt modelId="{85FA72CD-45A2-45C5-931C-93AE52183BC3}" type="pres">
      <dgm:prSet presAssocID="{3AE1556C-CECC-4C15-8768-D25F2DC8B577}" presName="connectorText" presStyleLbl="sibTrans2D1" presStyleIdx="5" presStyleCnt="7"/>
      <dgm:spPr/>
      <dgm:t>
        <a:bodyPr/>
        <a:lstStyle/>
        <a:p>
          <a:endParaRPr lang="zh-TW" altLang="en-US"/>
        </a:p>
      </dgm:t>
    </dgm:pt>
    <dgm:pt modelId="{BE16C45D-E202-47EA-B67C-CA18033F442B}" type="pres">
      <dgm:prSet presAssocID="{607E5133-1D6C-4B71-9BCA-68D27B0B6944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4D188F4-0DC4-493A-AA3C-F6CAD8F6AB7D}" type="pres">
      <dgm:prSet presAssocID="{0B200FE5-D9AC-4BF8-AD92-35CA5D94F8ED}" presName="sibTrans" presStyleLbl="sibTrans2D1" presStyleIdx="6" presStyleCnt="7"/>
      <dgm:spPr/>
      <dgm:t>
        <a:bodyPr/>
        <a:lstStyle/>
        <a:p>
          <a:endParaRPr lang="zh-TW" altLang="en-US"/>
        </a:p>
      </dgm:t>
    </dgm:pt>
    <dgm:pt modelId="{C2911096-5D5A-48D1-AFB3-B5E4C69DCB12}" type="pres">
      <dgm:prSet presAssocID="{0B200FE5-D9AC-4BF8-AD92-35CA5D94F8ED}" presName="connectorText" presStyleLbl="sibTrans2D1" presStyleIdx="6" presStyleCnt="7"/>
      <dgm:spPr/>
      <dgm:t>
        <a:bodyPr/>
        <a:lstStyle/>
        <a:p>
          <a:endParaRPr lang="zh-TW" altLang="en-US"/>
        </a:p>
      </dgm:t>
    </dgm:pt>
    <dgm:pt modelId="{A41B1334-55F7-44A4-9C70-AF873D2DDB1A}" type="pres">
      <dgm:prSet presAssocID="{2ABECBBC-2E2C-4DB5-A87B-FA77FFD829CD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AFEF035-54BA-432A-8459-36981DC6FCCA}" type="presOf" srcId="{5FEB0E55-9BAE-49AE-AA96-ACD4AEA38700}" destId="{F3184A5E-CC37-4AD6-B695-75E0EFA10B77}" srcOrd="0" destOrd="0" presId="urn:microsoft.com/office/officeart/2005/8/layout/process5"/>
    <dgm:cxn modelId="{EBDEB475-7F8E-4B44-93E6-68FD8E0E4C24}" type="presOf" srcId="{3AE1556C-CECC-4C15-8768-D25F2DC8B577}" destId="{B306991C-206E-4BBF-A02C-D9E7498646B6}" srcOrd="0" destOrd="0" presId="urn:microsoft.com/office/officeart/2005/8/layout/process5"/>
    <dgm:cxn modelId="{7C89C880-AE75-43CA-919C-8D771151AAE0}" srcId="{2CBB5EE8-4918-4ECB-89FD-88BEA427B4AD}" destId="{1B6E84B1-E5E7-43C1-B37D-1FAC70FD7156}" srcOrd="3" destOrd="0" parTransId="{17BCCBF7-D721-4C42-AB81-2A465DC23A23}" sibTransId="{A971BB04-7812-429D-A9F6-C71DB43CAAEA}"/>
    <dgm:cxn modelId="{A30B19A1-FE56-4FE1-99C4-25F7242E37DA}" srcId="{2CBB5EE8-4918-4ECB-89FD-88BEA427B4AD}" destId="{7B21475B-8C75-4455-BBB5-7D1D823D3960}" srcOrd="5" destOrd="0" parTransId="{9E69309F-2B82-490A-A223-31189CCEFC7A}" sibTransId="{3AE1556C-CECC-4C15-8768-D25F2DC8B577}"/>
    <dgm:cxn modelId="{F7D9502F-92C0-4648-9671-E0A0456F08F6}" type="presOf" srcId="{0D75FE27-5A77-4E8F-BFC7-533546AD72B4}" destId="{C7A94639-CACF-42A0-8191-52C76F5CA548}" srcOrd="1" destOrd="0" presId="urn:microsoft.com/office/officeart/2005/8/layout/process5"/>
    <dgm:cxn modelId="{AFC82DB0-1674-4DC1-8934-F4DACA990F19}" type="presOf" srcId="{ED36D36F-3F10-4D12-BB7A-A7DC97206E98}" destId="{9D833999-80EA-4183-B3EC-F44AE003F779}" srcOrd="0" destOrd="0" presId="urn:microsoft.com/office/officeart/2005/8/layout/process5"/>
    <dgm:cxn modelId="{87132D39-FEF8-49F3-A4BA-BAB7F03DE6A4}" type="presOf" srcId="{A971BB04-7812-429D-A9F6-C71DB43CAAEA}" destId="{2AB09FD3-11F8-4A04-937E-84F3F07BE727}" srcOrd="1" destOrd="0" presId="urn:microsoft.com/office/officeart/2005/8/layout/process5"/>
    <dgm:cxn modelId="{77531B50-1475-486D-99CC-8A7E1ED44096}" type="presOf" srcId="{0B200FE5-D9AC-4BF8-AD92-35CA5D94F8ED}" destId="{E4D188F4-0DC4-493A-AA3C-F6CAD8F6AB7D}" srcOrd="0" destOrd="0" presId="urn:microsoft.com/office/officeart/2005/8/layout/process5"/>
    <dgm:cxn modelId="{B3A4A0E0-A0A2-4DA9-AE8A-8D3066E4110C}" type="presOf" srcId="{2CBB5EE8-4918-4ECB-89FD-88BEA427B4AD}" destId="{3798AE63-0D66-4E81-BE30-0555216A322F}" srcOrd="0" destOrd="0" presId="urn:microsoft.com/office/officeart/2005/8/layout/process5"/>
    <dgm:cxn modelId="{4931A3CA-543F-4A5E-BFF9-1CE3C20B9EF1}" srcId="{2CBB5EE8-4918-4ECB-89FD-88BEA427B4AD}" destId="{154EDA41-138B-461B-A779-A7D2E2980956}" srcOrd="2" destOrd="0" parTransId="{F2DBBEE1-EF11-4482-8311-A55CA32F6FA2}" sibTransId="{A6409A52-0D49-4F4F-943D-D8A40974CE86}"/>
    <dgm:cxn modelId="{C790BEB9-64C5-4500-89E3-07C8F412F22E}" type="presOf" srcId="{0D75FE27-5A77-4E8F-BFC7-533546AD72B4}" destId="{8958CD4E-EFE4-4A0F-8ECD-7930C918636A}" srcOrd="0" destOrd="0" presId="urn:microsoft.com/office/officeart/2005/8/layout/process5"/>
    <dgm:cxn modelId="{F46E2C7A-7B20-4566-BEE0-8EA845F04BD8}" type="presOf" srcId="{3A2A5E52-CD9A-4515-B9A0-99B2477C36C7}" destId="{6E69A9B8-E288-470C-8D91-908A8F5EA828}" srcOrd="0" destOrd="0" presId="urn:microsoft.com/office/officeart/2005/8/layout/process5"/>
    <dgm:cxn modelId="{0EC74BDF-05CF-4903-9FE4-8938F178026E}" type="presOf" srcId="{2361501B-1721-4CA7-B79A-914BECD647CA}" destId="{9602933C-EDC5-4382-B014-0601097D4EAB}" srcOrd="1" destOrd="0" presId="urn:microsoft.com/office/officeart/2005/8/layout/process5"/>
    <dgm:cxn modelId="{88F6DE23-BD15-4EA6-9FE8-095C7238256C}" type="presOf" srcId="{1B6E84B1-E5E7-43C1-B37D-1FAC70FD7156}" destId="{21E6E10F-2232-47EE-ABC8-930825B4A468}" srcOrd="0" destOrd="0" presId="urn:microsoft.com/office/officeart/2005/8/layout/process5"/>
    <dgm:cxn modelId="{EB9B5CA1-3FE3-483A-9DAB-1B98EB95BC48}" type="presOf" srcId="{154EDA41-138B-461B-A779-A7D2E2980956}" destId="{0280E50A-AE15-432E-BD86-F4418DE31DAE}" srcOrd="0" destOrd="0" presId="urn:microsoft.com/office/officeart/2005/8/layout/process5"/>
    <dgm:cxn modelId="{0BA699CA-61E7-492A-B3C5-671AEB055E75}" srcId="{2CBB5EE8-4918-4ECB-89FD-88BEA427B4AD}" destId="{2ABECBBC-2E2C-4DB5-A87B-FA77FFD829CD}" srcOrd="7" destOrd="0" parTransId="{28EC6DAF-395F-4BDE-A2E6-91DC37E1C85F}" sibTransId="{73847913-FAED-41B2-A376-2147A91B8A6D}"/>
    <dgm:cxn modelId="{544F2056-9FBD-4200-941C-0AEBB2294B8C}" type="presOf" srcId="{7B21475B-8C75-4455-BBB5-7D1D823D3960}" destId="{064063FD-89AF-4C5C-A7F1-7CC1DB664A79}" srcOrd="0" destOrd="0" presId="urn:microsoft.com/office/officeart/2005/8/layout/process5"/>
    <dgm:cxn modelId="{7A1FCE3F-D95B-4B2A-9C6D-34A3A7D27DCA}" type="presOf" srcId="{A6409A52-0D49-4F4F-943D-D8A40974CE86}" destId="{09EB8169-9D11-49C9-8008-A85E8F21833E}" srcOrd="0" destOrd="0" presId="urn:microsoft.com/office/officeart/2005/8/layout/process5"/>
    <dgm:cxn modelId="{01969368-BB56-49FB-920C-2532EC93F6A7}" type="presOf" srcId="{3AE1556C-CECC-4C15-8768-D25F2DC8B577}" destId="{85FA72CD-45A2-45C5-931C-93AE52183BC3}" srcOrd="1" destOrd="0" presId="urn:microsoft.com/office/officeart/2005/8/layout/process5"/>
    <dgm:cxn modelId="{217B79E5-2231-4B62-A7A0-2A41345566D1}" type="presOf" srcId="{2361501B-1721-4CA7-B79A-914BECD647CA}" destId="{A02F5AE5-3A01-4D79-AA7A-68E621B66F62}" srcOrd="0" destOrd="0" presId="urn:microsoft.com/office/officeart/2005/8/layout/process5"/>
    <dgm:cxn modelId="{C823C952-1CE5-4D2E-BEAF-F77F8BF317DF}" srcId="{2CBB5EE8-4918-4ECB-89FD-88BEA427B4AD}" destId="{607E5133-1D6C-4B71-9BCA-68D27B0B6944}" srcOrd="6" destOrd="0" parTransId="{063097AC-6324-4807-A1EE-CCF3FF247C7A}" sibTransId="{0B200FE5-D9AC-4BF8-AD92-35CA5D94F8ED}"/>
    <dgm:cxn modelId="{2686844F-6359-4E4E-810F-F46277E76530}" type="presOf" srcId="{0B200FE5-D9AC-4BF8-AD92-35CA5D94F8ED}" destId="{C2911096-5D5A-48D1-AFB3-B5E4C69DCB12}" srcOrd="1" destOrd="0" presId="urn:microsoft.com/office/officeart/2005/8/layout/process5"/>
    <dgm:cxn modelId="{6F62FE97-DFA7-4E15-BA7B-7F9BFA72BE19}" type="presOf" srcId="{5FEB0E55-9BAE-49AE-AA96-ACD4AEA38700}" destId="{5E3F4B86-1A89-461C-AE26-9CD25D149206}" srcOrd="1" destOrd="0" presId="urn:microsoft.com/office/officeart/2005/8/layout/process5"/>
    <dgm:cxn modelId="{6F56C628-4787-4E18-B92C-75CE7A468D18}" srcId="{2CBB5EE8-4918-4ECB-89FD-88BEA427B4AD}" destId="{3A2A5E52-CD9A-4515-B9A0-99B2477C36C7}" srcOrd="1" destOrd="0" parTransId="{567DD8D9-ADEC-4DB5-9038-E11FFE47FEEB}" sibTransId="{0D75FE27-5A77-4E8F-BFC7-533546AD72B4}"/>
    <dgm:cxn modelId="{2D78879E-ADC9-4A6B-8F08-DEE3A523C599}" type="presOf" srcId="{A971BB04-7812-429D-A9F6-C71DB43CAAEA}" destId="{FCB8CF67-66BD-4435-A186-294119B9FE7A}" srcOrd="0" destOrd="0" presId="urn:microsoft.com/office/officeart/2005/8/layout/process5"/>
    <dgm:cxn modelId="{4404DDA1-6045-4E0D-8535-67D5D1CBC330}" srcId="{2CBB5EE8-4918-4ECB-89FD-88BEA427B4AD}" destId="{ED36D36F-3F10-4D12-BB7A-A7DC97206E98}" srcOrd="0" destOrd="0" parTransId="{58151936-C4D8-4C5B-88E0-A3F20C83988F}" sibTransId="{2361501B-1721-4CA7-B79A-914BECD647CA}"/>
    <dgm:cxn modelId="{7ACD47FC-1E3A-4796-BE44-034739BE7C96}" type="presOf" srcId="{2ABECBBC-2E2C-4DB5-A87B-FA77FFD829CD}" destId="{A41B1334-55F7-44A4-9C70-AF873D2DDB1A}" srcOrd="0" destOrd="0" presId="urn:microsoft.com/office/officeart/2005/8/layout/process5"/>
    <dgm:cxn modelId="{6ACDF05C-06D1-4D0B-A92F-D0B47D9142D3}" type="presOf" srcId="{90B444F6-A8CC-4097-9D7C-BAB723955597}" destId="{09192A17-E7FB-4905-8BF8-504483AD677F}" srcOrd="0" destOrd="0" presId="urn:microsoft.com/office/officeart/2005/8/layout/process5"/>
    <dgm:cxn modelId="{DE6F9D80-841F-4C11-B542-E0A006439EE0}" srcId="{2CBB5EE8-4918-4ECB-89FD-88BEA427B4AD}" destId="{90B444F6-A8CC-4097-9D7C-BAB723955597}" srcOrd="4" destOrd="0" parTransId="{CC37F352-CB50-49E3-BBAB-270003C4AE63}" sibTransId="{5FEB0E55-9BAE-49AE-AA96-ACD4AEA38700}"/>
    <dgm:cxn modelId="{56A98473-AA90-4FA2-97BA-84946B8858BE}" type="presOf" srcId="{A6409A52-0D49-4F4F-943D-D8A40974CE86}" destId="{9D9AF641-8FF0-4476-B84C-45969622BD00}" srcOrd="1" destOrd="0" presId="urn:microsoft.com/office/officeart/2005/8/layout/process5"/>
    <dgm:cxn modelId="{D6CF6A55-ABEA-4761-BC0E-3C99581884C4}" type="presOf" srcId="{607E5133-1D6C-4B71-9BCA-68D27B0B6944}" destId="{BE16C45D-E202-47EA-B67C-CA18033F442B}" srcOrd="0" destOrd="0" presId="urn:microsoft.com/office/officeart/2005/8/layout/process5"/>
    <dgm:cxn modelId="{DD57F11E-8087-4D6D-AFF7-F6E834AF14B1}" type="presParOf" srcId="{3798AE63-0D66-4E81-BE30-0555216A322F}" destId="{9D833999-80EA-4183-B3EC-F44AE003F779}" srcOrd="0" destOrd="0" presId="urn:microsoft.com/office/officeart/2005/8/layout/process5"/>
    <dgm:cxn modelId="{FE3926A5-D62C-4602-BBAB-B194F2C2778E}" type="presParOf" srcId="{3798AE63-0D66-4E81-BE30-0555216A322F}" destId="{A02F5AE5-3A01-4D79-AA7A-68E621B66F62}" srcOrd="1" destOrd="0" presId="urn:microsoft.com/office/officeart/2005/8/layout/process5"/>
    <dgm:cxn modelId="{5B482BD2-F0D7-490D-A054-96B5968AE724}" type="presParOf" srcId="{A02F5AE5-3A01-4D79-AA7A-68E621B66F62}" destId="{9602933C-EDC5-4382-B014-0601097D4EAB}" srcOrd="0" destOrd="0" presId="urn:microsoft.com/office/officeart/2005/8/layout/process5"/>
    <dgm:cxn modelId="{A41C9B3B-1A92-4C21-8617-559B8AAD889A}" type="presParOf" srcId="{3798AE63-0D66-4E81-BE30-0555216A322F}" destId="{6E69A9B8-E288-470C-8D91-908A8F5EA828}" srcOrd="2" destOrd="0" presId="urn:microsoft.com/office/officeart/2005/8/layout/process5"/>
    <dgm:cxn modelId="{285F3093-705B-4F8F-A632-5E3956B788D3}" type="presParOf" srcId="{3798AE63-0D66-4E81-BE30-0555216A322F}" destId="{8958CD4E-EFE4-4A0F-8ECD-7930C918636A}" srcOrd="3" destOrd="0" presId="urn:microsoft.com/office/officeart/2005/8/layout/process5"/>
    <dgm:cxn modelId="{61487ECD-2B31-476A-9C6D-7A484BAD7AF2}" type="presParOf" srcId="{8958CD4E-EFE4-4A0F-8ECD-7930C918636A}" destId="{C7A94639-CACF-42A0-8191-52C76F5CA548}" srcOrd="0" destOrd="0" presId="urn:microsoft.com/office/officeart/2005/8/layout/process5"/>
    <dgm:cxn modelId="{145B42A5-C9D7-48CF-AA65-813DA8B80D9B}" type="presParOf" srcId="{3798AE63-0D66-4E81-BE30-0555216A322F}" destId="{0280E50A-AE15-432E-BD86-F4418DE31DAE}" srcOrd="4" destOrd="0" presId="urn:microsoft.com/office/officeart/2005/8/layout/process5"/>
    <dgm:cxn modelId="{0DCD0845-37D4-4E4C-8FA7-24D640E0CC97}" type="presParOf" srcId="{3798AE63-0D66-4E81-BE30-0555216A322F}" destId="{09EB8169-9D11-49C9-8008-A85E8F21833E}" srcOrd="5" destOrd="0" presId="urn:microsoft.com/office/officeart/2005/8/layout/process5"/>
    <dgm:cxn modelId="{0B7629FD-FC04-4417-8180-BA8B5C0412F7}" type="presParOf" srcId="{09EB8169-9D11-49C9-8008-A85E8F21833E}" destId="{9D9AF641-8FF0-4476-B84C-45969622BD00}" srcOrd="0" destOrd="0" presId="urn:microsoft.com/office/officeart/2005/8/layout/process5"/>
    <dgm:cxn modelId="{7CE3122A-2D43-4701-9437-A23D4181325B}" type="presParOf" srcId="{3798AE63-0D66-4E81-BE30-0555216A322F}" destId="{21E6E10F-2232-47EE-ABC8-930825B4A468}" srcOrd="6" destOrd="0" presId="urn:microsoft.com/office/officeart/2005/8/layout/process5"/>
    <dgm:cxn modelId="{ABE709EE-3750-4058-9F89-8F0AFB3D8841}" type="presParOf" srcId="{3798AE63-0D66-4E81-BE30-0555216A322F}" destId="{FCB8CF67-66BD-4435-A186-294119B9FE7A}" srcOrd="7" destOrd="0" presId="urn:microsoft.com/office/officeart/2005/8/layout/process5"/>
    <dgm:cxn modelId="{20DE327D-D82D-40C1-963B-2D37A3B27F9A}" type="presParOf" srcId="{FCB8CF67-66BD-4435-A186-294119B9FE7A}" destId="{2AB09FD3-11F8-4A04-937E-84F3F07BE727}" srcOrd="0" destOrd="0" presId="urn:microsoft.com/office/officeart/2005/8/layout/process5"/>
    <dgm:cxn modelId="{394010B2-BE9D-4C20-80B3-26192CC8288C}" type="presParOf" srcId="{3798AE63-0D66-4E81-BE30-0555216A322F}" destId="{09192A17-E7FB-4905-8BF8-504483AD677F}" srcOrd="8" destOrd="0" presId="urn:microsoft.com/office/officeart/2005/8/layout/process5"/>
    <dgm:cxn modelId="{07AE17A9-792D-49DF-A60D-70E4AFB5243C}" type="presParOf" srcId="{3798AE63-0D66-4E81-BE30-0555216A322F}" destId="{F3184A5E-CC37-4AD6-B695-75E0EFA10B77}" srcOrd="9" destOrd="0" presId="urn:microsoft.com/office/officeart/2005/8/layout/process5"/>
    <dgm:cxn modelId="{53948525-0943-407C-BB63-DB8E393F5E1A}" type="presParOf" srcId="{F3184A5E-CC37-4AD6-B695-75E0EFA10B77}" destId="{5E3F4B86-1A89-461C-AE26-9CD25D149206}" srcOrd="0" destOrd="0" presId="urn:microsoft.com/office/officeart/2005/8/layout/process5"/>
    <dgm:cxn modelId="{095C8A97-1559-4421-BE99-A02DD057D323}" type="presParOf" srcId="{3798AE63-0D66-4E81-BE30-0555216A322F}" destId="{064063FD-89AF-4C5C-A7F1-7CC1DB664A79}" srcOrd="10" destOrd="0" presId="urn:microsoft.com/office/officeart/2005/8/layout/process5"/>
    <dgm:cxn modelId="{12C791DB-485F-4495-9A96-9581A6B7B016}" type="presParOf" srcId="{3798AE63-0D66-4E81-BE30-0555216A322F}" destId="{B306991C-206E-4BBF-A02C-D9E7498646B6}" srcOrd="11" destOrd="0" presId="urn:microsoft.com/office/officeart/2005/8/layout/process5"/>
    <dgm:cxn modelId="{231C46CE-734E-4433-8181-8A898F469AE6}" type="presParOf" srcId="{B306991C-206E-4BBF-A02C-D9E7498646B6}" destId="{85FA72CD-45A2-45C5-931C-93AE52183BC3}" srcOrd="0" destOrd="0" presId="urn:microsoft.com/office/officeart/2005/8/layout/process5"/>
    <dgm:cxn modelId="{0D3B41C4-685F-48F2-B751-B6CAA3798600}" type="presParOf" srcId="{3798AE63-0D66-4E81-BE30-0555216A322F}" destId="{BE16C45D-E202-47EA-B67C-CA18033F442B}" srcOrd="12" destOrd="0" presId="urn:microsoft.com/office/officeart/2005/8/layout/process5"/>
    <dgm:cxn modelId="{5F00C415-7904-4679-8662-EBF945CB621E}" type="presParOf" srcId="{3798AE63-0D66-4E81-BE30-0555216A322F}" destId="{E4D188F4-0DC4-493A-AA3C-F6CAD8F6AB7D}" srcOrd="13" destOrd="0" presId="urn:microsoft.com/office/officeart/2005/8/layout/process5"/>
    <dgm:cxn modelId="{8E1565DB-290C-4F1A-9EFF-C7787C6098DD}" type="presParOf" srcId="{E4D188F4-0DC4-493A-AA3C-F6CAD8F6AB7D}" destId="{C2911096-5D5A-48D1-AFB3-B5E4C69DCB12}" srcOrd="0" destOrd="0" presId="urn:microsoft.com/office/officeart/2005/8/layout/process5"/>
    <dgm:cxn modelId="{12FFD30B-6C51-4206-A5E1-E19871E84893}" type="presParOf" srcId="{3798AE63-0D66-4E81-BE30-0555216A322F}" destId="{A41B1334-55F7-44A4-9C70-AF873D2DDB1A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833999-80EA-4183-B3EC-F44AE003F779}">
      <dsp:nvSpPr>
        <dsp:cNvPr id="0" name=""/>
        <dsp:cNvSpPr/>
      </dsp:nvSpPr>
      <dsp:spPr>
        <a:xfrm>
          <a:off x="6328" y="61171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 smtClean="0">
              <a:latin typeface="微軟正黑體" pitchFamily="34" charset="-120"/>
              <a:ea typeface="微軟正黑體" pitchFamily="34" charset="-120"/>
            </a:rPr>
            <a:t>Start</a:t>
          </a:r>
          <a:endParaRPr lang="zh-TW" altLang="en-US" sz="1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9566" y="94409"/>
        <a:ext cx="1824930" cy="1068367"/>
      </dsp:txXfrm>
    </dsp:sp>
    <dsp:sp modelId="{A02F5AE5-3A01-4D79-AA7A-68E621B66F62}">
      <dsp:nvSpPr>
        <dsp:cNvPr id="0" name=""/>
        <dsp:cNvSpPr/>
      </dsp:nvSpPr>
      <dsp:spPr>
        <a:xfrm>
          <a:off x="2064178" y="394059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>
        <a:off x="2064178" y="487873"/>
        <a:ext cx="280685" cy="281440"/>
      </dsp:txXfrm>
    </dsp:sp>
    <dsp:sp modelId="{6E69A9B8-E288-470C-8D91-908A8F5EA828}">
      <dsp:nvSpPr>
        <dsp:cNvPr id="0" name=""/>
        <dsp:cNvSpPr/>
      </dsp:nvSpPr>
      <dsp:spPr>
        <a:xfrm>
          <a:off x="2654296" y="61171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微軟正黑體" pitchFamily="34" charset="-120"/>
              <a:ea typeface="微軟正黑體" pitchFamily="34" charset="-120"/>
            </a:rPr>
            <a:t>Obtain 20 samples.</a:t>
          </a:r>
          <a:endParaRPr lang="zh-TW" altLang="en-US" sz="1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87534" y="94409"/>
        <a:ext cx="1824930" cy="1068367"/>
      </dsp:txXfrm>
    </dsp:sp>
    <dsp:sp modelId="{8958CD4E-EFE4-4A0F-8ECD-7930C918636A}">
      <dsp:nvSpPr>
        <dsp:cNvPr id="0" name=""/>
        <dsp:cNvSpPr/>
      </dsp:nvSpPr>
      <dsp:spPr>
        <a:xfrm>
          <a:off x="4712146" y="394059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>
        <a:off x="4712146" y="487873"/>
        <a:ext cx="280685" cy="281440"/>
      </dsp:txXfrm>
    </dsp:sp>
    <dsp:sp modelId="{0280E50A-AE15-432E-BD86-F4418DE31DAE}">
      <dsp:nvSpPr>
        <dsp:cNvPr id="0" name=""/>
        <dsp:cNvSpPr/>
      </dsp:nvSpPr>
      <dsp:spPr>
        <a:xfrm>
          <a:off x="5302265" y="61171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微軟正黑體" pitchFamily="34" charset="-120"/>
              <a:ea typeface="微軟正黑體" pitchFamily="34" charset="-120"/>
            </a:rPr>
            <a:t>The weight of each golf ball was measured by using the digital scale.</a:t>
          </a:r>
          <a:endParaRPr lang="zh-TW" altLang="en-US" sz="1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335503" y="94409"/>
        <a:ext cx="1824930" cy="1068367"/>
      </dsp:txXfrm>
    </dsp:sp>
    <dsp:sp modelId="{09EB8169-9D11-49C9-8008-A85E8F21833E}">
      <dsp:nvSpPr>
        <dsp:cNvPr id="0" name=""/>
        <dsp:cNvSpPr/>
      </dsp:nvSpPr>
      <dsp:spPr>
        <a:xfrm rot="5400000">
          <a:off x="6047479" y="1328414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 rot="-5400000">
        <a:off x="6107249" y="1362459"/>
        <a:ext cx="281440" cy="280685"/>
      </dsp:txXfrm>
    </dsp:sp>
    <dsp:sp modelId="{21E6E10F-2232-47EE-ABC8-930825B4A468}">
      <dsp:nvSpPr>
        <dsp:cNvPr id="0" name=""/>
        <dsp:cNvSpPr/>
      </dsp:nvSpPr>
      <dsp:spPr>
        <a:xfrm>
          <a:off x="5302265" y="1952578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微軟正黑體" pitchFamily="34" charset="-120"/>
              <a:ea typeface="微軟正黑體" pitchFamily="34" charset="-120"/>
            </a:rPr>
            <a:t>Each golf ball was measured twice by each operator.</a:t>
          </a:r>
          <a:endParaRPr lang="zh-TW" altLang="en-US" sz="1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335503" y="1985816"/>
        <a:ext cx="1824930" cy="1068367"/>
      </dsp:txXfrm>
    </dsp:sp>
    <dsp:sp modelId="{FCB8CF67-66BD-4435-A186-294119B9FE7A}">
      <dsp:nvSpPr>
        <dsp:cNvPr id="0" name=""/>
        <dsp:cNvSpPr/>
      </dsp:nvSpPr>
      <dsp:spPr>
        <a:xfrm rot="10800000">
          <a:off x="4734843" y="2285465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 rot="10800000">
        <a:off x="4855136" y="2379279"/>
        <a:ext cx="280685" cy="281440"/>
      </dsp:txXfrm>
    </dsp:sp>
    <dsp:sp modelId="{09192A17-E7FB-4905-8BF8-504483AD677F}">
      <dsp:nvSpPr>
        <dsp:cNvPr id="0" name=""/>
        <dsp:cNvSpPr/>
      </dsp:nvSpPr>
      <dsp:spPr>
        <a:xfrm>
          <a:off x="2654296" y="1952578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微軟正黑體" pitchFamily="34" charset="-120"/>
              <a:ea typeface="微軟正黑體" pitchFamily="34" charset="-120"/>
            </a:rPr>
            <a:t>The measurement results were recorded in Minitab software.</a:t>
          </a:r>
          <a:endParaRPr lang="zh-TW" altLang="en-US" sz="1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87534" y="1985816"/>
        <a:ext cx="1824930" cy="1068367"/>
      </dsp:txXfrm>
    </dsp:sp>
    <dsp:sp modelId="{F3184A5E-CC37-4AD6-B695-75E0EFA10B77}">
      <dsp:nvSpPr>
        <dsp:cNvPr id="0" name=""/>
        <dsp:cNvSpPr/>
      </dsp:nvSpPr>
      <dsp:spPr>
        <a:xfrm rot="10800000">
          <a:off x="2086875" y="2285465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 rot="10800000">
        <a:off x="2207168" y="2379279"/>
        <a:ext cx="280685" cy="281440"/>
      </dsp:txXfrm>
    </dsp:sp>
    <dsp:sp modelId="{064063FD-89AF-4C5C-A7F1-7CC1DB664A79}">
      <dsp:nvSpPr>
        <dsp:cNvPr id="0" name=""/>
        <dsp:cNvSpPr/>
      </dsp:nvSpPr>
      <dsp:spPr>
        <a:xfrm>
          <a:off x="6328" y="1952578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微軟正黑體" pitchFamily="34" charset="-120"/>
              <a:ea typeface="微軟正黑體" pitchFamily="34" charset="-120"/>
            </a:rPr>
            <a:t>The data was analyzed using control charts, classical GRR and ANOVA </a:t>
          </a:r>
          <a:endParaRPr lang="zh-TW" altLang="en-US" sz="12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9566" y="1985816"/>
        <a:ext cx="1824930" cy="1068367"/>
      </dsp:txXfrm>
    </dsp:sp>
    <dsp:sp modelId="{B306991C-206E-4BBF-A02C-D9E7498646B6}">
      <dsp:nvSpPr>
        <dsp:cNvPr id="0" name=""/>
        <dsp:cNvSpPr/>
      </dsp:nvSpPr>
      <dsp:spPr>
        <a:xfrm rot="5400000">
          <a:off x="751542" y="3219820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 rot="-5400000">
        <a:off x="811312" y="3253865"/>
        <a:ext cx="281440" cy="280685"/>
      </dsp:txXfrm>
    </dsp:sp>
    <dsp:sp modelId="{BE16C45D-E202-47EA-B67C-CA18033F442B}">
      <dsp:nvSpPr>
        <dsp:cNvPr id="0" name=""/>
        <dsp:cNvSpPr/>
      </dsp:nvSpPr>
      <dsp:spPr>
        <a:xfrm>
          <a:off x="6328" y="3843984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微軟正黑體" pitchFamily="34" charset="-120"/>
              <a:ea typeface="微軟正黑體" pitchFamily="34" charset="-120"/>
            </a:rPr>
            <a:t>Conclusions were formulated according to the objectives of the experiment</a:t>
          </a:r>
          <a:endParaRPr lang="zh-TW" altLang="en-US" sz="12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9566" y="3877222"/>
        <a:ext cx="1824930" cy="1068367"/>
      </dsp:txXfrm>
    </dsp:sp>
    <dsp:sp modelId="{E4D188F4-0DC4-493A-AA3C-F6CAD8F6AB7D}">
      <dsp:nvSpPr>
        <dsp:cNvPr id="0" name=""/>
        <dsp:cNvSpPr/>
      </dsp:nvSpPr>
      <dsp:spPr>
        <a:xfrm>
          <a:off x="2064178" y="4176871"/>
          <a:ext cx="400978" cy="4690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>
            <a:latin typeface="微軟正黑體" pitchFamily="34" charset="-120"/>
            <a:ea typeface="微軟正黑體" pitchFamily="34" charset="-120"/>
          </a:endParaRPr>
        </a:p>
      </dsp:txBody>
      <dsp:txXfrm>
        <a:off x="2064178" y="4270685"/>
        <a:ext cx="280685" cy="281440"/>
      </dsp:txXfrm>
    </dsp:sp>
    <dsp:sp modelId="{A41B1334-55F7-44A4-9C70-AF873D2DDB1A}">
      <dsp:nvSpPr>
        <dsp:cNvPr id="0" name=""/>
        <dsp:cNvSpPr/>
      </dsp:nvSpPr>
      <dsp:spPr>
        <a:xfrm>
          <a:off x="2654296" y="3843984"/>
          <a:ext cx="1891406" cy="11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微軟正黑體" pitchFamily="34" charset="-120"/>
              <a:ea typeface="微軟正黑體" pitchFamily="34" charset="-120"/>
            </a:rPr>
            <a:t>End</a:t>
          </a:r>
          <a:endParaRPr lang="zh-TW" altLang="en-US" sz="1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87534" y="3877222"/>
        <a:ext cx="1824930" cy="1068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i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fld id="{00D14F86-23CE-4614-A4D6-8A78FEF37A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087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5226D3F-4CB7-4FED-A4C1-B17BFAB8A03C}" type="datetimeFigureOut">
              <a:rPr lang="zh-TW" altLang="en-US"/>
              <a:pPr>
                <a:defRPr/>
              </a:pPr>
              <a:t>2012/6/22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55D3F10-A74F-41F5-ABA4-F02C1978A7E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96911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78"/>
          <p:cNvSpPr>
            <a:spLocks noChangeArrowheads="1"/>
          </p:cNvSpPr>
          <p:nvPr/>
        </p:nvSpPr>
        <p:spPr bwMode="gray">
          <a:xfrm>
            <a:off x="239713" y="266700"/>
            <a:ext cx="8656637" cy="3086100"/>
          </a:xfrm>
          <a:prstGeom prst="roundRect">
            <a:avLst>
              <a:gd name="adj" fmla="val 6981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TW" altLang="en-US">
              <a:ea typeface="新細明體" charset="-120"/>
            </a:endParaRPr>
          </a:p>
        </p:txBody>
      </p:sp>
      <p:pic>
        <p:nvPicPr>
          <p:cNvPr id="5" name="Picture 173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76200"/>
            <a:ext cx="6450013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2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50292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0" descr="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0"/>
          <a:stretch>
            <a:fillRect/>
          </a:stretch>
        </p:blipFill>
        <p:spPr bwMode="auto">
          <a:xfrm>
            <a:off x="34925" y="609600"/>
            <a:ext cx="346868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3275856" y="3733800"/>
            <a:ext cx="5620494" cy="1295400"/>
          </a:xfrm>
          <a:effectLst/>
          <a:extLst/>
        </p:spPr>
        <p:txBody>
          <a:bodyPr/>
          <a:lstStyle>
            <a:lvl1pPr algn="ctr">
              <a:defRPr sz="4500">
                <a:solidFill>
                  <a:schemeClr val="tx2"/>
                </a:solidFill>
                <a:latin typeface="Arial" charset="0"/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5856" y="5105400"/>
            <a:ext cx="5620494" cy="987896"/>
          </a:xfrm>
          <a:extLst/>
        </p:spPr>
        <p:txBody>
          <a:bodyPr/>
          <a:lstStyle>
            <a:lvl1pPr marL="0" indent="0">
              <a:buFont typeface="Wingdings" pitchFamily="2" charset="2"/>
              <a:buNone/>
              <a:defRPr sz="1600" b="0"/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5029200" y="6400800"/>
            <a:ext cx="2895600" cy="304800"/>
          </a:xfrm>
        </p:spPr>
        <p:txBody>
          <a:bodyPr/>
          <a:lstStyle>
            <a:lvl1pPr algn="r">
              <a:defRPr sz="1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  <a:endParaRPr lang="zh-CN" altLang="en-US"/>
          </a:p>
        </p:txBody>
      </p:sp>
      <p:sp>
        <p:nvSpPr>
          <p:cNvPr id="9" name="Rectangle 181"/>
          <p:cNvSpPr>
            <a:spLocks noGrp="1" noChangeArrowheads="1"/>
          </p:cNvSpPr>
          <p:nvPr>
            <p:ph type="dt" sz="quarter" idx="11"/>
          </p:nvPr>
        </p:nvSpPr>
        <p:spPr>
          <a:xfrm>
            <a:off x="1905000" y="6400800"/>
            <a:ext cx="2133600" cy="276225"/>
          </a:xfrm>
        </p:spPr>
        <p:txBody>
          <a:bodyPr/>
          <a:lstStyle>
            <a:lvl1pPr>
              <a:defRPr sz="1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10" name="Rectangle 18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191000" y="6400800"/>
            <a:ext cx="609600" cy="293688"/>
          </a:xfrm>
        </p:spPr>
        <p:txBody>
          <a:bodyPr/>
          <a:lstStyle>
            <a:lvl1pPr>
              <a:defRPr sz="1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F7C1A5E-E8B5-475A-8B68-94D587F8AF2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454398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BB322-38AC-47EB-B7FD-B8FB3F2B9A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244791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743700" y="304800"/>
            <a:ext cx="2095500" cy="6096000"/>
          </a:xfrm>
        </p:spPr>
        <p:txBody>
          <a:bodyPr vert="eaVert"/>
          <a:lstStyle>
            <a:lvl1pPr algn="ctr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134100" cy="6096000"/>
          </a:xfrm>
        </p:spPr>
        <p:txBody>
          <a:bodyPr vert="eaVert"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E09CF-D9D3-420B-910C-116BDA7560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69167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1000" y="1557312"/>
            <a:ext cx="8382000" cy="4680000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4A3E1-043F-4DEC-9217-732C0883C9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22349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AAC5F-7B0F-4A00-88A8-657607DD58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407539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40B8F-0ECB-401E-A967-AFE142DAB6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645060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8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9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68E65-D4E8-463A-8850-A8278ED9CB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812461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4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5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B1F5A-45F0-464B-BF2E-23BC266002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597397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3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4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DA6BA-93EA-46BA-BC82-8F4913F322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20856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D151E-6411-4B49-ADCA-0E934033B1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328176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0630-1BAD-4420-88C6-A31A49A1AC8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638572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85"/>
          <p:cNvSpPr>
            <a:spLocks noChangeArrowheads="1"/>
          </p:cNvSpPr>
          <p:nvPr/>
        </p:nvSpPr>
        <p:spPr bwMode="gray">
          <a:xfrm>
            <a:off x="152400" y="152400"/>
            <a:ext cx="8839200" cy="1116013"/>
          </a:xfrm>
          <a:prstGeom prst="roundRect">
            <a:avLst>
              <a:gd name="adj" fmla="val 23611"/>
            </a:avLst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TW" altLang="en-US">
              <a:ea typeface="新細明體" charset="-12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57338"/>
            <a:ext cx="83820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029" name="Picture 175" descr="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5" y="0"/>
            <a:ext cx="430212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52500" y="304800"/>
            <a:ext cx="7239000" cy="82867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10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i="0"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TW"/>
              <a:t>June 11, 2012</a:t>
            </a:r>
            <a:endParaRPr lang="en-US" altLang="zh-CN"/>
          </a:p>
        </p:txBody>
      </p:sp>
      <p:sp>
        <p:nvSpPr>
          <p:cNvPr id="1211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i="0"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National Cheng Kung University</a:t>
            </a:r>
          </a:p>
        </p:txBody>
      </p:sp>
      <p:sp>
        <p:nvSpPr>
          <p:cNvPr id="1212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175260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i="0">
                <a:ea typeface="宋体" charset="-122"/>
              </a:defRPr>
            </a:lvl1pPr>
          </a:lstStyle>
          <a:p>
            <a:pPr>
              <a:defRPr/>
            </a:pPr>
            <a:fld id="{412E1B2F-81EE-4C64-8C52-B58CBBF97A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4" name="Picture 190" descr="0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87338"/>
            <a:ext cx="7143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91" descr="0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0"/>
          <a:stretch>
            <a:fillRect/>
          </a:stretch>
        </p:blipFill>
        <p:spPr bwMode="auto">
          <a:xfrm>
            <a:off x="8377238" y="5562600"/>
            <a:ext cx="76676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微軟正黑體" pitchFamily="34" charset="-120"/>
          <a:ea typeface="微軟正黑體" pitchFamily="34" charset="-12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微軟正黑體" pitchFamily="34" charset="-12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微軟正黑體" pitchFamily="34" charset="-12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微軟正黑體" pitchFamily="34" charset="-12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微軟正黑體" pitchFamily="34" charset="-12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3000">
          <a:solidFill>
            <a:srgbClr val="000000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rgbClr val="000000"/>
          </a:solidFill>
          <a:latin typeface="微軟正黑體" pitchFamily="34" charset="-120"/>
          <a:ea typeface="微軟正黑體" pitchFamily="34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rgbClr val="000000"/>
          </a:solidFill>
          <a:latin typeface="微軟正黑體" pitchFamily="34" charset="-120"/>
          <a:ea typeface="微軟正黑體" pitchFamily="34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微軟正黑體" pitchFamily="34" charset="-120"/>
          <a:ea typeface="微軟正黑體" pitchFamily="34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微軟正黑體" pitchFamily="34" charset="-120"/>
          <a:ea typeface="微軟正黑體" pitchFamily="34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3"/>
          <p:cNvSpPr>
            <a:spLocks noChangeArrowheads="1"/>
          </p:cNvSpPr>
          <p:nvPr/>
        </p:nvSpPr>
        <p:spPr bwMode="gray">
          <a:xfrm>
            <a:off x="3649663" y="5210175"/>
            <a:ext cx="74612" cy="1524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TW" altLang="en-US">
              <a:ea typeface="新細明體" charset="-120"/>
            </a:endParaRP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2843808" y="3212976"/>
            <a:ext cx="6300192" cy="1295400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/>
          <a:p>
            <a:pPr algn="l" eaLnBrk="1" hangingPunct="1"/>
            <a:r>
              <a:rPr lang="en-US" altLang="zh-TW" sz="2800" dirty="0" smtClean="0"/>
              <a:t>Evaluation GR&amp;R for the weight of Golf </a:t>
            </a:r>
            <a:r>
              <a:rPr lang="en-US" altLang="zh-TW" sz="3200" dirty="0" smtClean="0">
                <a:latin typeface="微軟正黑體" pitchFamily="34" charset="-120"/>
              </a:rPr>
              <a:t>Ball</a:t>
            </a:r>
            <a:endParaRPr lang="en-US" altLang="zh-CN" sz="4900" dirty="0" smtClean="0">
              <a:latin typeface="微軟正黑體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68672"/>
              </p:ext>
            </p:extLst>
          </p:nvPr>
        </p:nvGraphicFramePr>
        <p:xfrm>
          <a:off x="3491880" y="4300304"/>
          <a:ext cx="4980384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296416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Reporter 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800" dirty="0" smtClean="0"/>
                        <a:t>Pei-Jen, Tsai </a:t>
                      </a:r>
                      <a:endParaRPr lang="zh-TW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R26991062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800" dirty="0" err="1" smtClean="0"/>
                        <a:t>Tse</a:t>
                      </a:r>
                      <a:r>
                        <a:rPr lang="en-US" altLang="zh-TW" sz="1800" dirty="0" smtClean="0"/>
                        <a:t>-Wei, Su </a:t>
                      </a:r>
                      <a:endParaRPr lang="zh-TW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R26001134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800" dirty="0" smtClean="0"/>
                        <a:t>Lin Chao </a:t>
                      </a:r>
                      <a:endParaRPr lang="zh-TW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RA7001070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800" dirty="0" smtClean="0"/>
                        <a:t>Instructor : </a:t>
                      </a:r>
                      <a:endParaRPr lang="zh-TW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Prof. </a:t>
                      </a:r>
                      <a:r>
                        <a:rPr lang="en-US" altLang="zh-TW" dirty="0" err="1" smtClean="0"/>
                        <a:t>Jeh</a:t>
                      </a:r>
                      <a:r>
                        <a:rPr lang="en-US" altLang="zh-TW" dirty="0" smtClean="0"/>
                        <a:t>-Nan</a:t>
                      </a:r>
                      <a:r>
                        <a:rPr lang="en-US" altLang="zh-TW" baseline="0" dirty="0" smtClean="0"/>
                        <a:t> </a:t>
                      </a:r>
                      <a:r>
                        <a:rPr lang="en-US" altLang="zh-TW" dirty="0" smtClean="0"/>
                        <a:t>Pan</a:t>
                      </a:r>
                      <a:endParaRPr lang="zh-TW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Data Analysis  / ANOVA</a:t>
            </a:r>
            <a:endParaRPr lang="zh-TW" altLang="en-US" smtClean="0"/>
          </a:p>
        </p:txBody>
      </p:sp>
      <p:sp>
        <p:nvSpPr>
          <p:cNvPr id="13315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3316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3317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68F2BC-B2DF-49D6-9EA7-65C258468B6B}" type="slidenum">
              <a:rPr lang="zh-CN" altLang="en-US" i="0" smtClean="0">
                <a:ea typeface="宋体" pitchFamily="2" charset="-122"/>
              </a:rPr>
              <a:pPr eaLnBrk="1" hangingPunct="1"/>
              <a:t>10</a:t>
            </a:fld>
            <a:endParaRPr lang="en-US" altLang="zh-CN" i="0" smtClean="0"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71538" y="1628775"/>
          <a:ext cx="7483474" cy="4032249"/>
        </p:xfrm>
        <a:graphic>
          <a:graphicData uri="http://schemas.openxmlformats.org/drawingml/2006/table">
            <a:tbl>
              <a:tblPr/>
              <a:tblGrid>
                <a:gridCol w="1599271"/>
                <a:gridCol w="746913"/>
                <a:gridCol w="1401205"/>
                <a:gridCol w="1401205"/>
                <a:gridCol w="1119812"/>
                <a:gridCol w="1215068"/>
              </a:tblGrid>
              <a:tr h="512385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en-US" altLang="zh-TW" sz="24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ANOVA table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65" marR="10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65" marR="10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335" algn="l"/>
                        </a:tabLst>
                      </a:pP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65" marR="10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65" marR="10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65" marR="10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Source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DF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SS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335" algn="l"/>
                        </a:tabLs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MS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F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P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Operator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2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新細明體"/>
                          <a:cs typeface="Times New Roman"/>
                        </a:rPr>
                        <a:t>0.000533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 smtClean="0">
                          <a:latin typeface="Times New Roman"/>
                          <a:ea typeface="新細明體"/>
                          <a:cs typeface="Times New Roman"/>
                        </a:rPr>
                        <a:t>0.000267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>
                          <a:latin typeface="Times New Roman"/>
                          <a:ea typeface="新細明體"/>
                          <a:cs typeface="Times New Roman"/>
                        </a:rPr>
                        <a:t>0.92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>
                          <a:latin typeface="Times New Roman"/>
                          <a:ea typeface="新細明體"/>
                          <a:cs typeface="Times New Roman"/>
                        </a:rPr>
                        <a:t>0.405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Sample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19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0.614033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 smtClean="0">
                          <a:latin typeface="Times New Roman"/>
                          <a:ea typeface="新細明體"/>
                          <a:cs typeface="Times New Roman"/>
                        </a:rPr>
                        <a:t>0.032318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新細明體"/>
                          <a:cs typeface="Times New Roman"/>
                        </a:rPr>
                        <a:t>111.19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38480" algn="l"/>
                        </a:tabLst>
                      </a:pPr>
                      <a:r>
                        <a:rPr lang="en-US" sz="24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&lt;0.001</a:t>
                      </a:r>
                      <a:r>
                        <a:rPr lang="en-US" sz="2400" kern="100" baseline="30000" dirty="0" smtClean="0">
                          <a:latin typeface="Times New Roman"/>
                          <a:ea typeface="新細明體"/>
                          <a:cs typeface="Times New Roman"/>
                        </a:rPr>
                        <a:t>*</a:t>
                      </a:r>
                      <a:endParaRPr lang="zh-TW" sz="2400" kern="100" baseline="300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Interaction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38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0.013685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 smtClean="0">
                          <a:latin typeface="Times New Roman"/>
                          <a:ea typeface="新細明體"/>
                          <a:cs typeface="Times New Roman"/>
                        </a:rPr>
                        <a:t>0.000360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/>
                          <a:ea typeface="新細明體"/>
                          <a:cs typeface="Times New Roman"/>
                        </a:rPr>
                        <a:t>1.24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0.225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Error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60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0.017440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0" dirty="0" smtClean="0">
                          <a:latin typeface="Times New Roman"/>
                          <a:ea typeface="新細明體"/>
                          <a:cs typeface="Times New Roman"/>
                        </a:rPr>
                        <a:t>0.000291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Total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119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/>
                          <a:ea typeface="新細明體"/>
                          <a:cs typeface="Times New Roman"/>
                        </a:rPr>
                        <a:t>0.645691</a:t>
                      </a:r>
                      <a:endParaRPr lang="zh-TW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24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554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S = 0.01705   </a:t>
                      </a:r>
                      <a:r>
                        <a:rPr lang="en-US" sz="24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R</a:t>
                      </a:r>
                      <a:r>
                        <a:rPr lang="en-US" sz="2400" kern="100" baseline="30000" dirty="0" smtClean="0">
                          <a:latin typeface="Times New Roman"/>
                          <a:ea typeface="新細明體"/>
                          <a:cs typeface="Times New Roman"/>
                        </a:rPr>
                        <a:t>2</a:t>
                      </a:r>
                      <a:r>
                        <a:rPr lang="en-US" sz="24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= 97.30%   </a:t>
                      </a:r>
                      <a:r>
                        <a:rPr lang="en-US" sz="24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R</a:t>
                      </a:r>
                      <a:r>
                        <a:rPr lang="en-US" sz="2400" kern="100" baseline="30000" dirty="0" smtClean="0">
                          <a:latin typeface="Times New Roman"/>
                          <a:ea typeface="新細明體"/>
                          <a:cs typeface="Times New Roman"/>
                        </a:rPr>
                        <a:t>2</a:t>
                      </a:r>
                      <a:r>
                        <a:rPr lang="en-US" sz="2400" kern="100" baseline="0" dirty="0" smtClean="0">
                          <a:latin typeface="Times New Roman"/>
                          <a:ea typeface="新細明體"/>
                          <a:cs typeface="Times New Roman"/>
                        </a:rPr>
                        <a:t>-adj</a:t>
                      </a:r>
                      <a:r>
                        <a:rPr lang="en-US" sz="24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2400" kern="100" dirty="0">
                          <a:latin typeface="Times New Roman"/>
                          <a:ea typeface="新細明體"/>
                          <a:cs typeface="Times New Roman"/>
                        </a:rPr>
                        <a:t>= 94.64%</a:t>
                      </a:r>
                      <a:endParaRPr lang="zh-TW" sz="24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102672" marR="10267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>
          <a:xfrm>
            <a:off x="827088" y="304800"/>
            <a:ext cx="7993062" cy="828675"/>
          </a:xfrm>
        </p:spPr>
        <p:txBody>
          <a:bodyPr/>
          <a:lstStyle/>
          <a:p>
            <a:r>
              <a:rPr lang="en-US" altLang="zh-TW" smtClean="0"/>
              <a:t>Data Analysis  / Residual  Analysis</a:t>
            </a:r>
            <a:endParaRPr lang="zh-TW" altLang="en-US" smtClean="0"/>
          </a:p>
        </p:txBody>
      </p:sp>
      <p:sp>
        <p:nvSpPr>
          <p:cNvPr id="14339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4340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4341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DFA9C4-3E4D-4138-BF06-CCC00DD46D1D}" type="slidenum">
              <a:rPr lang="zh-CN" altLang="en-US" i="0" smtClean="0">
                <a:ea typeface="宋体" pitchFamily="2" charset="-122"/>
              </a:rPr>
              <a:pPr eaLnBrk="1" hangingPunct="1"/>
              <a:t>11</a:t>
            </a:fld>
            <a:endParaRPr lang="en-US" altLang="zh-CN" i="0" smtClean="0">
              <a:ea typeface="宋体" pitchFamily="2" charset="-122"/>
            </a:endParaRPr>
          </a:p>
        </p:txBody>
      </p:sp>
      <p:pic>
        <p:nvPicPr>
          <p:cNvPr id="14342" name="圖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1336675"/>
            <a:ext cx="7883525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Data Analysis  / Normality</a:t>
            </a:r>
            <a:endParaRPr lang="zh-TW" altLang="en-US" smtClean="0"/>
          </a:p>
        </p:txBody>
      </p:sp>
      <p:sp>
        <p:nvSpPr>
          <p:cNvPr id="15363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5364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5365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D12603-4083-4C51-B88B-6BB7F7B1526E}" type="slidenum">
              <a:rPr lang="zh-CN" altLang="en-US" i="0" smtClean="0">
                <a:ea typeface="宋体" pitchFamily="2" charset="-122"/>
              </a:rPr>
              <a:pPr eaLnBrk="1" hangingPunct="1"/>
              <a:t>12</a:t>
            </a:fld>
            <a:endParaRPr lang="en-US" altLang="zh-CN" i="0" smtClean="0">
              <a:ea typeface="宋体" pitchFamily="2" charset="-122"/>
            </a:endParaRPr>
          </a:p>
        </p:txBody>
      </p:sp>
      <p:pic>
        <p:nvPicPr>
          <p:cNvPr id="15366" name="圖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1341438"/>
            <a:ext cx="784542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Process capability analysis</a:t>
            </a:r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內容版面配置區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851992"/>
                <a:ext cx="4114800" cy="51054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altLang="zh-TW" dirty="0" smtClean="0">
                    <a:cs typeface="Times New Roman" pitchFamily="18" charset="0"/>
                  </a:rPr>
                  <a:t>C</a:t>
                </a:r>
                <a:r>
                  <a:rPr lang="en-US" altLang="zh-TW" baseline="-25000" dirty="0" smtClean="0">
                    <a:cs typeface="Times New Roman" pitchFamily="18" charset="0"/>
                  </a:rPr>
                  <a:t>P   </a:t>
                </a:r>
                <a:r>
                  <a:rPr lang="en-US" altLang="zh-TW" dirty="0" smtClean="0"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  <a:cs typeface="Times New Roman" pitchFamily="18" charset="0"/>
                          </a:rPr>
                          <m:t>𝑈𝑆𝐿</m:t>
                        </m:r>
                        <m:r>
                          <a:rPr lang="en-US" altLang="zh-TW" b="0" i="1" smtClean="0"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altLang="zh-TW" b="0" i="1" smtClean="0">
                            <a:latin typeface="Cambria Math"/>
                            <a:cs typeface="Times New Roman" pitchFamily="18" charset="0"/>
                          </a:rPr>
                          <m:t>𝐿𝑆𝐿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  <m:r>
                          <a:rPr lang="zh-TW" altLang="en-US" b="0" i="1" smtClean="0">
                            <a:latin typeface="Cambria Math"/>
                            <a:cs typeface="Times New Roman" pitchFamily="18" charset="0"/>
                          </a:rPr>
                          <m:t>𝜎</m:t>
                        </m:r>
                      </m:den>
                    </m:f>
                  </m:oMath>
                </a14:m>
                <a:endParaRPr lang="en-US" altLang="zh-TW" dirty="0" smtClean="0">
                  <a:cs typeface="Times New Roman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altLang="zh-TW" dirty="0" err="1" smtClean="0">
                    <a:cs typeface="Times New Roman" pitchFamily="18" charset="0"/>
                  </a:rPr>
                  <a:t>C</a:t>
                </a:r>
                <a:r>
                  <a:rPr lang="en-US" altLang="zh-TW" baseline="-25000" dirty="0" err="1" smtClean="0">
                    <a:cs typeface="Times New Roman" pitchFamily="18" charset="0"/>
                  </a:rPr>
                  <a:t>pu</a:t>
                </a:r>
                <a:r>
                  <a:rPr lang="en-US" altLang="zh-TW" dirty="0" smtClean="0"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altLang="zh-TW" i="1">
                            <a:latin typeface="Cambria Math"/>
                            <a:cs typeface="Times New Roman" pitchFamily="18" charset="0"/>
                          </a:rPr>
                          <m:t>𝑈𝑆𝐿</m:t>
                        </m:r>
                        <m:r>
                          <a:rPr lang="en-US" altLang="zh-TW" i="1"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acc>
                          <m:accPr>
                            <m:chr m:val="̿"/>
                            <m:ctrlPr>
                              <a:rPr lang="en-US" altLang="zh-TW" i="1">
                                <a:latin typeface="Cambria Math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a:rPr lang="en-US" altLang="zh-TW" i="1">
                                <a:latin typeface="Cambria Math"/>
                                <a:cs typeface="Times New Roman" pitchFamily="18" charset="0"/>
                              </a:rPr>
                              <m:t>𝑋</m:t>
                            </m:r>
                          </m:e>
                        </m:acc>
                      </m:num>
                      <m:den>
                        <m:r>
                          <a:rPr lang="en-US" altLang="zh-TW" i="1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zh-TW" altLang="en-US" i="1">
                            <a:latin typeface="Cambria Math"/>
                            <a:cs typeface="Times New Roman" pitchFamily="18" charset="0"/>
                          </a:rPr>
                          <m:t>𝜎</m:t>
                        </m:r>
                      </m:den>
                    </m:f>
                  </m:oMath>
                </a14:m>
                <a:endParaRPr lang="en-US" altLang="zh-TW" dirty="0">
                  <a:cs typeface="Times New Roman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endParaRPr lang="zh-TW" altLang="en-US" dirty="0"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851992"/>
                <a:ext cx="4114800" cy="5105400"/>
              </a:xfrm>
              <a:blipFill rotWithShape="1">
                <a:blip r:embed="rId2"/>
                <a:stretch>
                  <a:fillRect l="-296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" name="內容版面配置區 13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406345673"/>
                  </p:ext>
                </p:extLst>
              </p:nvPr>
            </p:nvGraphicFramePr>
            <p:xfrm>
              <a:off x="4788024" y="1844824"/>
              <a:ext cx="3248883" cy="22428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45165"/>
                    <a:gridCol w="1803718"/>
                  </a:tblGrid>
                  <a:tr h="370840">
                    <a:tc gridSpan="2">
                      <a:txBody>
                        <a:bodyPr/>
                        <a:lstStyle/>
                        <a:p>
                          <a:r>
                            <a:rPr lang="en-US" altLang="zh-TW" dirty="0" smtClean="0"/>
                            <a:t>Sample Characteristic</a:t>
                          </a:r>
                          <a:r>
                            <a:rPr lang="en-US" altLang="zh-TW" baseline="0" dirty="0" smtClean="0"/>
                            <a:t>s</a:t>
                          </a:r>
                          <a:endParaRPr lang="zh-TW" altLang="en-US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̿"/>
                                    <m:ctrlPr>
                                      <a:rPr lang="en-US" altLang="zh-TW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zh-TW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𝑋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45.7293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smtClean="0"/>
                            <a:t>s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.0777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smtClean="0"/>
                            <a:t>USL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45.93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smtClean="0"/>
                            <a:t>C</a:t>
                          </a:r>
                          <a:r>
                            <a:rPr lang="en-US" altLang="zh-TW" baseline="-25000" dirty="0" smtClean="0"/>
                            <a:t>P</a:t>
                          </a:r>
                          <a:endParaRPr lang="zh-TW" altLang="en-US" baseline="-25000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.79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err="1" smtClean="0"/>
                            <a:t>C</a:t>
                          </a:r>
                          <a:r>
                            <a:rPr lang="en-US" altLang="zh-TW" baseline="-25000" dirty="0" err="1" smtClean="0"/>
                            <a:t>Pu</a:t>
                          </a:r>
                          <a:endParaRPr lang="zh-TW" altLang="en-US" baseline="-25000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.86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4" name="內容版面配置區 13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406345673"/>
                  </p:ext>
                </p:extLst>
              </p:nvPr>
            </p:nvGraphicFramePr>
            <p:xfrm>
              <a:off x="4788024" y="1844824"/>
              <a:ext cx="3248883" cy="22428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45165"/>
                    <a:gridCol w="1803718"/>
                  </a:tblGrid>
                  <a:tr h="370840">
                    <a:tc gridSpan="2">
                      <a:txBody>
                        <a:bodyPr/>
                        <a:lstStyle/>
                        <a:p>
                          <a:r>
                            <a:rPr lang="en-US" altLang="zh-TW" dirty="0" smtClean="0"/>
                            <a:t>Sample Characteristic</a:t>
                          </a:r>
                          <a:r>
                            <a:rPr lang="en-US" altLang="zh-TW" baseline="0" dirty="0" smtClean="0"/>
                            <a:t>s</a:t>
                          </a:r>
                          <a:endParaRPr lang="zh-TW" altLang="en-US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</a:tr>
                  <a:tr h="388620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t="-103125" r="-125316" b="-4031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45.7293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smtClean="0"/>
                            <a:t>s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.0777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smtClean="0"/>
                            <a:t>USL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45.93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smtClean="0"/>
                            <a:t>C</a:t>
                          </a:r>
                          <a:r>
                            <a:rPr lang="en-US" altLang="zh-TW" baseline="-25000" dirty="0" smtClean="0"/>
                            <a:t>P</a:t>
                          </a:r>
                          <a:endParaRPr lang="zh-TW" altLang="en-US" baseline="-25000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.79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dirty="0" err="1" smtClean="0"/>
                            <a:t>C</a:t>
                          </a:r>
                          <a:r>
                            <a:rPr lang="en-US" altLang="zh-TW" baseline="-25000" dirty="0" err="1" smtClean="0"/>
                            <a:t>Pu</a:t>
                          </a:r>
                          <a:endParaRPr lang="zh-TW" altLang="en-US" baseline="-25000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dirty="0" smtClean="0"/>
                            <a:t>.86</a:t>
                          </a:r>
                          <a:endParaRPr lang="zh-TW" altLang="en-US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June 11, 2012</a:t>
            </a:r>
            <a:endParaRPr lang="en-US" altLang="zh-CN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National Cheng Kung University</a:t>
            </a:r>
            <a:endParaRPr lang="en-US" altLang="zh-CN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84A3E1-043F-4DEC-9217-732C0883C9CE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8893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2400" dirty="0" smtClean="0"/>
              <a:t>Data Analysis  / Gauge R&amp;R Repeatability</a:t>
            </a:r>
            <a:endParaRPr lang="zh-TW" altLang="en-US" sz="2400" dirty="0" smtClean="0"/>
          </a:p>
        </p:txBody>
      </p:sp>
      <p:sp>
        <p:nvSpPr>
          <p:cNvPr id="16387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6388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638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DDE5B9-0F03-4377-B7EA-748AF3320403}" type="slidenum">
              <a:rPr lang="zh-CN" altLang="en-US" i="0" smtClean="0">
                <a:ea typeface="宋体" pitchFamily="2" charset="-122"/>
              </a:rPr>
              <a:pPr eaLnBrk="1" hangingPunct="1"/>
              <a:t>14</a:t>
            </a:fld>
            <a:endParaRPr lang="en-US" altLang="zh-CN" i="0" smtClean="0">
              <a:ea typeface="宋体" pitchFamily="2" charset="-122"/>
            </a:endParaRPr>
          </a:p>
        </p:txBody>
      </p:sp>
      <p:pic>
        <p:nvPicPr>
          <p:cNvPr id="16390" name="圖片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15"/>
          <a:stretch/>
        </p:blipFill>
        <p:spPr bwMode="auto">
          <a:xfrm>
            <a:off x="218906" y="1484785"/>
            <a:ext cx="8706188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492375"/>
            <a:ext cx="43338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圖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2492375"/>
            <a:ext cx="46688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Data Analysis  / Gauge R&amp;R</a:t>
            </a:r>
            <a:endParaRPr lang="zh-TW" altLang="en-US" smtClean="0"/>
          </a:p>
        </p:txBody>
      </p:sp>
      <p:sp>
        <p:nvSpPr>
          <p:cNvPr id="17413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7414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7415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2774236-4411-4555-AC7C-8A38421AD905}" type="slidenum">
              <a:rPr lang="zh-CN" altLang="en-US" i="0" smtClean="0">
                <a:ea typeface="宋体" pitchFamily="2" charset="-122"/>
              </a:rPr>
              <a:pPr eaLnBrk="1" hangingPunct="1"/>
              <a:t>15</a:t>
            </a:fld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7416" name="矩形 7"/>
          <p:cNvSpPr>
            <a:spLocks noChangeArrowheads="1"/>
          </p:cNvSpPr>
          <p:nvPr/>
        </p:nvSpPr>
        <p:spPr bwMode="auto">
          <a:xfrm>
            <a:off x="827088" y="1484313"/>
            <a:ext cx="55308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3333FF"/>
              </a:buClr>
            </a:pPr>
            <a:r>
              <a:rPr lang="en-US" altLang="zh-TW" sz="3000" i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Gauge Repeatability – Weight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17" name="矩形 10"/>
              <p:cNvSpPr>
                <a:spLocks noChangeArrowheads="1"/>
              </p:cNvSpPr>
              <p:nvPr/>
            </p:nvSpPr>
            <p:spPr bwMode="auto">
              <a:xfrm>
                <a:off x="225622" y="4581525"/>
                <a:ext cx="5570514" cy="1469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50000"/>
                  </a:lnSpc>
                  <a:buClr>
                    <a:srgbClr val="3333FF"/>
                  </a:buClr>
                  <a:buFont typeface="Wingdings" pitchFamily="2" charset="2"/>
                  <a:buChar char="u"/>
                </a:pPr>
                <a:r>
                  <a:rPr lang="en-US" altLang="zh-TW" sz="2400" i="0" dirty="0" smtClean="0">
                    <a:latin typeface="微軟正黑體" pitchFamily="34" charset="-120"/>
                    <a:ea typeface="微軟正黑體" pitchFamily="34" charset="-120"/>
                  </a:rPr>
                  <a:t>P/T ratio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2400" i="1" smtClean="0">
                            <a:latin typeface="Cambria Math"/>
                            <a:ea typeface="新細明體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2400" i="1" smtClean="0">
                                <a:latin typeface="Cambria Math"/>
                                <a:ea typeface="新細明體" charset="-120"/>
                              </a:rPr>
                            </m:ctrlPr>
                          </m:sSubPr>
                          <m:e>
                            <m:r>
                              <a:rPr lang="en-US" altLang="zh-TW" sz="2400" b="0" i="0" smtClean="0">
                                <a:latin typeface="Cambria Math"/>
                                <a:ea typeface="新細明體" charset="-120"/>
                              </a:rPr>
                              <m:t>6</m:t>
                            </m:r>
                            <m:r>
                              <m:rPr>
                                <m:sty m:val="p"/>
                              </m:rPr>
                              <a:rPr lang="zh-TW" altLang="en-US" sz="2400" b="0" i="0" smtClean="0">
                                <a:latin typeface="Cambria Math"/>
                                <a:ea typeface="新細明體" charset="-120"/>
                              </a:rPr>
                              <m:t>σ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TW" sz="2400" b="0" i="0" smtClean="0">
                                <a:latin typeface="Cambria Math"/>
                                <a:ea typeface="新細明體" charset="-120"/>
                              </a:rPr>
                              <m:t>gauge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TW" sz="2400" b="0" i="0" smtClean="0">
                            <a:latin typeface="Cambria Math"/>
                            <a:ea typeface="新細明體" charset="-120"/>
                          </a:rPr>
                          <m:t>USL</m:t>
                        </m:r>
                        <m:r>
                          <a:rPr lang="en-US" altLang="zh-TW" sz="2400" b="0" i="0" smtClean="0">
                            <a:latin typeface="Cambria Math"/>
                            <a:ea typeface="新細明體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TW" sz="2400" b="0" i="0" smtClean="0">
                            <a:latin typeface="Cambria Math"/>
                            <a:ea typeface="新細明體" charset="-120"/>
                          </a:rPr>
                          <m:t>LSL</m:t>
                        </m:r>
                      </m:den>
                    </m:f>
                  </m:oMath>
                </a14:m>
                <a:r>
                  <a:rPr lang="en-US" altLang="zh-TW" sz="2400" i="0" dirty="0" smtClean="0">
                    <a:latin typeface="微軟正黑體" pitchFamily="34" charset="-120"/>
                    <a:ea typeface="微軟正黑體" pitchFamily="34" charset="-120"/>
                  </a:rPr>
                  <a:t>=0.05&lt;10%</a:t>
                </a:r>
              </a:p>
              <a:p>
                <a:pPr algn="l">
                  <a:lnSpc>
                    <a:spcPct val="150000"/>
                  </a:lnSpc>
                  <a:buClr>
                    <a:srgbClr val="3333FF"/>
                  </a:buClr>
                  <a:buFont typeface="Wingdings" pitchFamily="2" charset="2"/>
                  <a:buChar char="u"/>
                </a:pPr>
                <a:r>
                  <a:rPr lang="en-US" altLang="zh-TW" sz="2400" i="0" dirty="0" smtClean="0">
                    <a:latin typeface="微軟正黑體" pitchFamily="34" charset="-120"/>
                    <a:ea typeface="微軟正黑體" pitchFamily="34" charset="-120"/>
                  </a:rPr>
                  <a:t>The gauge system is quite good.</a:t>
                </a:r>
              </a:p>
            </p:txBody>
          </p:sp>
        </mc:Choice>
        <mc:Fallback xmlns="">
          <p:sp>
            <p:nvSpPr>
              <p:cNvPr id="17417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5622" y="4581525"/>
                <a:ext cx="5570514" cy="1469057"/>
              </a:xfrm>
              <a:prstGeom prst="rect">
                <a:avLst/>
              </a:prstGeom>
              <a:blipFill rotWithShape="1">
                <a:blip r:embed="rId4"/>
                <a:stretch>
                  <a:fillRect l="-1422" b="-41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Conclusion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1000" y="1557338"/>
            <a:ext cx="8382000" cy="4679950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/>
              <a:t>GRR is a good way to estimate the industry production process and capability.</a:t>
            </a:r>
          </a:p>
          <a:p>
            <a:pPr>
              <a:defRPr/>
            </a:pPr>
            <a:r>
              <a:rPr lang="en-US" altLang="zh-TW" dirty="0" smtClean="0"/>
              <a:t>Eliminate the errors of operators and Gauge.</a:t>
            </a:r>
          </a:p>
          <a:p>
            <a:pPr>
              <a:defRPr/>
            </a:pPr>
            <a:r>
              <a:rPr lang="en-US" altLang="zh-TW" dirty="0" smtClean="0"/>
              <a:t>ANOVA is the smallest bias </a:t>
            </a:r>
          </a:p>
          <a:p>
            <a:pPr>
              <a:defRPr/>
            </a:pPr>
            <a:r>
              <a:rPr lang="en-US" altLang="zh-TW" dirty="0" smtClean="0"/>
              <a:t>Classical GR&amp;R and Long Form have same biases</a:t>
            </a:r>
          </a:p>
          <a:p>
            <a:pPr>
              <a:defRPr/>
            </a:pPr>
            <a:r>
              <a:rPr lang="en-US" altLang="zh-TW" dirty="0" smtClean="0"/>
              <a:t>If the numbers of measurements are very large there are no differences</a:t>
            </a:r>
            <a:endParaRPr lang="zh-TW" altLang="en-US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zh-TW" altLang="en-US" dirty="0"/>
          </a:p>
        </p:txBody>
      </p:sp>
      <p:sp>
        <p:nvSpPr>
          <p:cNvPr id="18436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8437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843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FCC8AA0-E92A-40B9-B804-FA0485377D1B}" type="slidenum">
              <a:rPr lang="zh-CN" altLang="en-US" i="0" smtClean="0">
                <a:ea typeface="宋体" pitchFamily="2" charset="-122"/>
              </a:rPr>
              <a:pPr eaLnBrk="1" hangingPunct="1"/>
              <a:t>16</a:t>
            </a:fld>
            <a:endParaRPr lang="en-US" altLang="zh-CN" i="0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3352800" y="3733800"/>
            <a:ext cx="5334000" cy="1295400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r>
              <a:rPr lang="en-US" altLang="zh-CN" sz="5500" smtClean="0">
                <a:ea typeface="宋体" pitchFamily="2" charset="-122"/>
              </a:rPr>
              <a:t>Thanks for your attention!</a:t>
            </a:r>
          </a:p>
        </p:txBody>
      </p:sp>
      <p:sp>
        <p:nvSpPr>
          <p:cNvPr id="19459" name="Rectangle 13"/>
          <p:cNvSpPr>
            <a:spLocks noChangeArrowheads="1"/>
          </p:cNvSpPr>
          <p:nvPr/>
        </p:nvSpPr>
        <p:spPr bwMode="gray">
          <a:xfrm>
            <a:off x="3582988" y="5210175"/>
            <a:ext cx="74612" cy="1524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TW" altLang="en-US">
              <a:ea typeface="新細明體" charset="-120"/>
            </a:endParaRPr>
          </a:p>
        </p:txBody>
      </p:sp>
      <p:sp>
        <p:nvSpPr>
          <p:cNvPr id="1946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3276600" y="5105400"/>
            <a:ext cx="5619750" cy="987425"/>
          </a:xfrm>
          <a:noFill/>
        </p:spPr>
        <p:txBody>
          <a:bodyPr/>
          <a:lstStyle/>
          <a:p>
            <a:pPr eaLnBrk="1" hangingPunct="1"/>
            <a:endParaRPr lang="en-US" altLang="zh-CN" sz="140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Outline</a:t>
            </a:r>
            <a:endParaRPr lang="zh-TW" altLang="en-US" smtClean="0"/>
          </a:p>
        </p:txBody>
      </p:sp>
      <p:sp>
        <p:nvSpPr>
          <p:cNvPr id="49" name="內容版面配置區 48"/>
          <p:cNvSpPr>
            <a:spLocks noGrp="1"/>
          </p:cNvSpPr>
          <p:nvPr>
            <p:ph idx="1"/>
          </p:nvPr>
        </p:nvSpPr>
        <p:spPr>
          <a:xfrm>
            <a:off x="381000" y="1485900"/>
            <a:ext cx="8382000" cy="4679950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/>
              <a:t>Introduction</a:t>
            </a:r>
          </a:p>
          <a:p>
            <a:pPr>
              <a:defRPr/>
            </a:pPr>
            <a:r>
              <a:rPr lang="en-US" altLang="zh-TW" dirty="0" smtClean="0"/>
              <a:t>Goal of Study</a:t>
            </a:r>
          </a:p>
          <a:p>
            <a:pPr>
              <a:defRPr/>
            </a:pPr>
            <a:r>
              <a:rPr lang="en-US" altLang="zh-TW" dirty="0" smtClean="0"/>
              <a:t>Sample Collection</a:t>
            </a:r>
          </a:p>
          <a:p>
            <a:pPr>
              <a:defRPr/>
            </a:pPr>
            <a:r>
              <a:rPr lang="en-US" altLang="zh-TW" dirty="0" smtClean="0"/>
              <a:t>Data Analysis</a:t>
            </a:r>
          </a:p>
          <a:p>
            <a:pPr>
              <a:defRPr/>
            </a:pPr>
            <a:r>
              <a:rPr lang="en-US" altLang="zh-TW" dirty="0" smtClean="0"/>
              <a:t>Conclusion</a:t>
            </a:r>
          </a:p>
          <a:p>
            <a:pPr marL="0" indent="0">
              <a:buFont typeface="Wingdings" pitchFamily="2" charset="2"/>
              <a:buNone/>
              <a:defRPr/>
            </a:pPr>
            <a:endParaRPr lang="zh-TW" altLang="en-US" dirty="0"/>
          </a:p>
        </p:txBody>
      </p:sp>
      <p:sp>
        <p:nvSpPr>
          <p:cNvPr id="4100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4101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410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45E98E-4FF0-4822-BFC9-7F6D1725C5A9}" type="slidenum">
              <a:rPr lang="zh-CN" altLang="en-US" i="0" smtClean="0">
                <a:ea typeface="宋体" pitchFamily="2" charset="-122"/>
              </a:rPr>
              <a:pPr eaLnBrk="1" hangingPunct="1"/>
              <a:t>2</a:t>
            </a:fld>
            <a:endParaRPr lang="en-US" altLang="zh-CN" i="0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Introduction</a:t>
            </a:r>
            <a:endParaRPr lang="zh-TW" altLang="en-US" smtClean="0"/>
          </a:p>
        </p:txBody>
      </p:sp>
      <p:sp>
        <p:nvSpPr>
          <p:cNvPr id="5123" name="內容版面配置區 2"/>
          <p:cNvSpPr>
            <a:spLocks noGrp="1"/>
          </p:cNvSpPr>
          <p:nvPr>
            <p:ph idx="1"/>
          </p:nvPr>
        </p:nvSpPr>
        <p:spPr>
          <a:xfrm>
            <a:off x="381000" y="1557338"/>
            <a:ext cx="8382000" cy="4679950"/>
          </a:xfrm>
        </p:spPr>
        <p:txBody>
          <a:bodyPr/>
          <a:lstStyle/>
          <a:p>
            <a:r>
              <a:rPr lang="en-US" altLang="zh-TW" smtClean="0"/>
              <a:t>Driving for show and Putt for money</a:t>
            </a:r>
          </a:p>
          <a:p>
            <a:r>
              <a:rPr lang="en-US" altLang="zh-TW" smtClean="0"/>
              <a:t>Driving distance of golf ball bases on two factors:</a:t>
            </a:r>
          </a:p>
          <a:p>
            <a:r>
              <a:rPr lang="en-US" altLang="zh-TW" smtClean="0"/>
              <a:t>1.Speed of swing.</a:t>
            </a:r>
          </a:p>
          <a:p>
            <a:r>
              <a:rPr lang="en-US" altLang="zh-TW" smtClean="0"/>
              <a:t>2.The structure of golf ball</a:t>
            </a:r>
          </a:p>
          <a:p>
            <a:r>
              <a:rPr lang="en-US" altLang="zh-TW" smtClean="0"/>
              <a:t>   a. Weight : No more than 45.93 gm</a:t>
            </a:r>
          </a:p>
          <a:p>
            <a:r>
              <a:rPr lang="en-US" altLang="zh-TW" smtClean="0"/>
              <a:t>   b. Diameter : No less than 42.67 mm</a:t>
            </a:r>
          </a:p>
          <a:p>
            <a:r>
              <a:rPr lang="en-US" altLang="zh-TW" smtClean="0"/>
              <a:t>   c. Dimples : Numbering from 250 to 450</a:t>
            </a:r>
            <a:endParaRPr lang="zh-TW" altLang="en-US" smtClean="0"/>
          </a:p>
        </p:txBody>
      </p:sp>
      <p:sp>
        <p:nvSpPr>
          <p:cNvPr id="5124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5125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512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50522F4-E6C7-4BFF-B9FE-F6BFBF62997A}" type="slidenum">
              <a:rPr lang="zh-CN" altLang="en-US" i="0" smtClean="0">
                <a:ea typeface="宋体" pitchFamily="2" charset="-122"/>
              </a:rPr>
              <a:pPr eaLnBrk="1" hangingPunct="1"/>
              <a:t>3</a:t>
            </a:fld>
            <a:endParaRPr lang="en-US" altLang="zh-CN" i="0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Goal of Study</a:t>
            </a:r>
            <a:endParaRPr lang="zh-TW" altLang="en-US" smtClean="0"/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>
          <a:xfrm>
            <a:off x="381000" y="1557338"/>
            <a:ext cx="8382000" cy="4679950"/>
          </a:xfrm>
        </p:spPr>
        <p:txBody>
          <a:bodyPr/>
          <a:lstStyle/>
          <a:p>
            <a:r>
              <a:rPr lang="en-US" altLang="zh-TW" smtClean="0"/>
              <a:t>Evaluating GR&amp;R for weight of golf balls to estimate the accuracy and precision of the measure methods and the variation of golf balls.</a:t>
            </a:r>
          </a:p>
          <a:p>
            <a:r>
              <a:rPr lang="en-US" altLang="zh-TW" smtClean="0"/>
              <a:t>Moving from learning to doing.</a:t>
            </a:r>
          </a:p>
          <a:p>
            <a:r>
              <a:rPr lang="en-US" altLang="zh-TW" smtClean="0"/>
              <a:t>The “longer distance” advertisement abides by the regulation.</a:t>
            </a:r>
          </a:p>
          <a:p>
            <a:endParaRPr lang="zh-TW" altLang="en-US" smtClean="0"/>
          </a:p>
        </p:txBody>
      </p:sp>
      <p:sp>
        <p:nvSpPr>
          <p:cNvPr id="6148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6149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615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1F401AC-FB16-428C-8D22-4802E41BB7AC}" type="slidenum">
              <a:rPr lang="zh-CN" altLang="en-US" i="0" smtClean="0">
                <a:ea typeface="宋体" pitchFamily="2" charset="-122"/>
              </a:rPr>
              <a:pPr eaLnBrk="1" hangingPunct="1"/>
              <a:t>4</a:t>
            </a:fld>
            <a:endParaRPr lang="en-US" altLang="zh-CN" i="0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Systematic Problem Solving Flowcharts</a:t>
            </a:r>
          </a:p>
        </p:txBody>
      </p:sp>
      <p:sp>
        <p:nvSpPr>
          <p:cNvPr id="7171" name="日期版面配置區 1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7172" name="頁尾版面配置區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7173" name="投影片編號版面配置區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2D27E1-38A9-40BB-9798-133AB04B639A}" type="slidenum">
              <a:rPr lang="zh-CN" altLang="en-US" i="0" smtClean="0">
                <a:ea typeface="宋体" pitchFamily="2" charset="-122"/>
              </a:rPr>
              <a:pPr eaLnBrk="1" hangingPunct="1"/>
              <a:t>5</a:t>
            </a:fld>
            <a:endParaRPr lang="en-US" altLang="zh-CN" i="0" smtClean="0">
              <a:ea typeface="宋体" pitchFamily="2" charset="-122"/>
            </a:endParaRPr>
          </a:p>
        </p:txBody>
      </p:sp>
      <p:graphicFrame>
        <p:nvGraphicFramePr>
          <p:cNvPr id="2" name="資料庫圖表 1"/>
          <p:cNvGraphicFramePr/>
          <p:nvPr/>
        </p:nvGraphicFramePr>
        <p:xfrm>
          <a:off x="972000" y="1397000"/>
          <a:ext cx="7200000" cy="50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Cause and Effect Diagram</a:t>
            </a:r>
            <a:endParaRPr lang="zh-TW" alt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June 11, 2012</a:t>
            </a:r>
            <a:endParaRPr lang="en-US" altLang="zh-CN" i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196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National Cheng Kung University</a:t>
            </a:r>
          </a:p>
        </p:txBody>
      </p:sp>
      <p:sp>
        <p:nvSpPr>
          <p:cNvPr id="8197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AE23B4-3A14-4344-A36D-09B0C1846A19}" type="slidenum">
              <a:rPr lang="zh-CN" altLang="en-US" i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pPr eaLnBrk="1" hangingPunct="1"/>
              <a:t>6</a:t>
            </a:fld>
            <a:endParaRPr lang="en-US" altLang="zh-CN" i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198" name="群組 6"/>
          <p:cNvGrpSpPr>
            <a:grpSpLocks/>
          </p:cNvGrpSpPr>
          <p:nvPr/>
        </p:nvGrpSpPr>
        <p:grpSpPr bwMode="auto">
          <a:xfrm>
            <a:off x="468313" y="1628775"/>
            <a:ext cx="8062912" cy="4679950"/>
            <a:chOff x="-98869" y="0"/>
            <a:chExt cx="5489494" cy="3225165"/>
          </a:xfrm>
        </p:grpSpPr>
        <p:sp>
          <p:nvSpPr>
            <p:cNvPr id="8" name="矩形 7"/>
            <p:cNvSpPr/>
            <p:nvPr/>
          </p:nvSpPr>
          <p:spPr>
            <a:xfrm>
              <a:off x="4238469" y="1362053"/>
              <a:ext cx="1152156" cy="50434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Measurement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Variable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cxnSp>
          <p:nvCxnSpPr>
            <p:cNvPr id="9" name="直線單箭頭接點 8"/>
            <p:cNvCxnSpPr/>
            <p:nvPr/>
          </p:nvCxnSpPr>
          <p:spPr>
            <a:xfrm>
              <a:off x="276176" y="1619147"/>
              <a:ext cx="396013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單箭頭接點 9"/>
            <p:cNvCxnSpPr/>
            <p:nvPr/>
          </p:nvCxnSpPr>
          <p:spPr>
            <a:xfrm rot="20100000">
              <a:off x="894406" y="247248"/>
              <a:ext cx="7566" cy="14397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單箭頭接點 10"/>
            <p:cNvCxnSpPr/>
            <p:nvPr/>
          </p:nvCxnSpPr>
          <p:spPr>
            <a:xfrm rot="20100000">
              <a:off x="1914702" y="247248"/>
              <a:ext cx="6485" cy="14397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單箭頭接點 11"/>
            <p:cNvCxnSpPr/>
            <p:nvPr/>
          </p:nvCxnSpPr>
          <p:spPr>
            <a:xfrm rot="20100000">
              <a:off x="2981473" y="247248"/>
              <a:ext cx="6485" cy="14397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單箭頭接點 12"/>
            <p:cNvCxnSpPr/>
            <p:nvPr/>
          </p:nvCxnSpPr>
          <p:spPr>
            <a:xfrm rot="1500000" flipV="1">
              <a:off x="1400231" y="1552412"/>
              <a:ext cx="6485" cy="14397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單箭頭接點 13"/>
            <p:cNvCxnSpPr/>
            <p:nvPr/>
          </p:nvCxnSpPr>
          <p:spPr>
            <a:xfrm rot="1500000" flipV="1">
              <a:off x="2467002" y="1542565"/>
              <a:ext cx="6485" cy="14397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單箭頭接點 14"/>
            <p:cNvCxnSpPr/>
            <p:nvPr/>
          </p:nvCxnSpPr>
          <p:spPr>
            <a:xfrm rot="1500000" flipV="1">
              <a:off x="3428934" y="1552412"/>
              <a:ext cx="6485" cy="14397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171336" y="0"/>
              <a:ext cx="1007326" cy="310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Machine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324334" y="0"/>
              <a:ext cx="1007326" cy="310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Material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47835" y="0"/>
              <a:ext cx="1007326" cy="310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Man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666113" y="2914464"/>
              <a:ext cx="1008407" cy="310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Measurement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80968" y="2914464"/>
              <a:ext cx="1007326" cy="310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Method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742611" y="2914464"/>
              <a:ext cx="1008407" cy="310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Environment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-98869" y="397129"/>
              <a:ext cx="847364" cy="497778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altLang="zh-TW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calibration of the digital scale</a:t>
              </a:r>
              <a:endParaRPr lang="zh-TW" i="0" kern="100" dirty="0">
                <a:solidFill>
                  <a:srgbClr val="000000"/>
                </a:solidFill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65740" y="297573"/>
              <a:ext cx="847364" cy="448547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sweating</a:t>
              </a:r>
              <a:r>
                <a:rPr lang="en-US" sz="12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 </a:t>
              </a: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hands</a:t>
              </a:r>
              <a:endParaRPr lang="zh-TW" sz="12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08734" y="248342"/>
              <a:ext cx="847364" cy="44745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ts val="1200"/>
                </a:lnSpc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contents</a:t>
              </a:r>
              <a:endParaRPr lang="zh-TW" sz="16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89614" y="2200070"/>
              <a:ext cx="848446" cy="44745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ts val="1200"/>
                </a:lnSpc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position</a:t>
              </a:r>
              <a:endParaRPr lang="zh-TW" sz="16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87778" y="2430908"/>
              <a:ext cx="847364" cy="447454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tool correction</a:t>
              </a:r>
              <a:endParaRPr lang="zh-TW" sz="16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32368" y="2480139"/>
              <a:ext cx="847364" cy="44745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ts val="1200"/>
                </a:lnSpc>
                <a:spcAft>
                  <a:spcPts val="0"/>
                </a:spcAft>
                <a:defRPr/>
              </a:pPr>
              <a:r>
                <a:rPr lang="en-US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dust</a:t>
              </a:r>
              <a:endParaRPr lang="zh-TW" sz="1600" i="0" kern="100" dirty="0"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79732" y="2034873"/>
              <a:ext cx="847364" cy="447454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en-US" altLang="zh-TW" sz="1600" i="0" kern="100" dirty="0">
                  <a:solidFill>
                    <a:srgbClr val="000000"/>
                  </a:solidFill>
                  <a:latin typeface="Times New Roman" pitchFamily="18" charset="0"/>
                  <a:ea typeface="新細明體"/>
                  <a:cs typeface="Times New Roman" pitchFamily="18" charset="0"/>
                </a:rPr>
                <a:t>humidity and temperature</a:t>
              </a:r>
              <a:endParaRPr lang="zh-TW" sz="1600" i="0" kern="100" dirty="0">
                <a:solidFill>
                  <a:srgbClr val="000000"/>
                </a:solidFill>
                <a:latin typeface="Times New Roman" pitchFamily="18" charset="0"/>
                <a:ea typeface="新細明體"/>
                <a:cs typeface="Times New Roman" pitchFamily="18" charset="0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84871" y="894907"/>
              <a:ext cx="7922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>
              <a:off x="1013296" y="707830"/>
              <a:ext cx="792243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/>
            <p:nvPr/>
          </p:nvCxnSpPr>
          <p:spPr>
            <a:xfrm>
              <a:off x="2008734" y="590770"/>
              <a:ext cx="7922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476128" y="2552344"/>
              <a:ext cx="79116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/>
            <p:nvPr/>
          </p:nvCxnSpPr>
          <p:spPr>
            <a:xfrm>
              <a:off x="1420767" y="2830225"/>
              <a:ext cx="7922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接點 33"/>
            <p:cNvCxnSpPr/>
            <p:nvPr/>
          </p:nvCxnSpPr>
          <p:spPr>
            <a:xfrm>
              <a:off x="2584811" y="2780994"/>
              <a:ext cx="6376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接點 34"/>
            <p:cNvCxnSpPr/>
            <p:nvPr/>
          </p:nvCxnSpPr>
          <p:spPr>
            <a:xfrm>
              <a:off x="3338145" y="2530464"/>
              <a:ext cx="79116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 bwMode="auto">
          <a:xfrm>
            <a:off x="3317875" y="4013200"/>
            <a:ext cx="1244600" cy="64928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0"/>
              </a:spcAft>
              <a:defRPr/>
            </a:pPr>
            <a:r>
              <a:rPr lang="en-US" altLang="zh-TW" sz="1600" i="0" kern="100" dirty="0">
                <a:solidFill>
                  <a:schemeClr val="tx1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isolating with gloves</a:t>
            </a:r>
            <a:endParaRPr lang="zh-TW" sz="1600" i="0" kern="100" dirty="0">
              <a:solidFill>
                <a:schemeClr val="tx1"/>
              </a:solidFill>
              <a:latin typeface="Times New Roman" pitchFamily="18" charset="0"/>
              <a:ea typeface="新細明體"/>
              <a:cs typeface="Times New Roman" pitchFamily="18" charset="0"/>
            </a:endParaRPr>
          </a:p>
        </p:txBody>
      </p:sp>
      <p:cxnSp>
        <p:nvCxnSpPr>
          <p:cNvPr id="38" name="直線接點 37"/>
          <p:cNvCxnSpPr/>
          <p:nvPr/>
        </p:nvCxnSpPr>
        <p:spPr bwMode="auto">
          <a:xfrm>
            <a:off x="3276600" y="4578350"/>
            <a:ext cx="11636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 bwMode="auto">
          <a:xfrm>
            <a:off x="4048125" y="4652963"/>
            <a:ext cx="1244600" cy="649287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0"/>
              </a:spcAft>
              <a:defRPr/>
            </a:pPr>
            <a:r>
              <a:rPr lang="en-US" altLang="zh-TW" sz="1600" i="0" kern="100" dirty="0">
                <a:solidFill>
                  <a:srgbClr val="000000"/>
                </a:solidFill>
                <a:latin typeface="Times New Roman"/>
                <a:ea typeface="新細明體"/>
                <a:cs typeface="Times New Roman"/>
              </a:rPr>
              <a:t>door of equipment</a:t>
            </a:r>
            <a:endParaRPr lang="zh-TW" sz="1600" i="0" kern="100" dirty="0">
              <a:ea typeface="新細明體"/>
              <a:cs typeface="Times New Roman"/>
            </a:endParaRPr>
          </a:p>
        </p:txBody>
      </p:sp>
      <p:cxnSp>
        <p:nvCxnSpPr>
          <p:cNvPr id="40" name="直線接點 39"/>
          <p:cNvCxnSpPr/>
          <p:nvPr/>
        </p:nvCxnSpPr>
        <p:spPr bwMode="auto">
          <a:xfrm>
            <a:off x="4103688" y="5227638"/>
            <a:ext cx="973137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 bwMode="auto">
          <a:xfrm>
            <a:off x="2484438" y="3209925"/>
            <a:ext cx="1244600" cy="650875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200"/>
              </a:lnSpc>
              <a:spcAft>
                <a:spcPts val="0"/>
              </a:spcAft>
              <a:defRPr/>
            </a:pPr>
            <a:r>
              <a:rPr lang="en-US" altLang="zh-TW" sz="1600" i="0" kern="100" dirty="0">
                <a:solidFill>
                  <a:srgbClr val="000000"/>
                </a:solidFill>
                <a:latin typeface="Times New Roman"/>
                <a:ea typeface="新細明體"/>
                <a:cs typeface="Times New Roman"/>
              </a:rPr>
              <a:t>well training</a:t>
            </a:r>
            <a:endParaRPr lang="zh-TW" sz="1600" i="0" kern="100" dirty="0">
              <a:ea typeface="新細明體"/>
              <a:cs typeface="Times New Roman"/>
            </a:endParaRPr>
          </a:p>
        </p:txBody>
      </p:sp>
      <p:cxnSp>
        <p:nvCxnSpPr>
          <p:cNvPr id="42" name="直線接點 41"/>
          <p:cNvCxnSpPr/>
          <p:nvPr/>
        </p:nvCxnSpPr>
        <p:spPr bwMode="auto">
          <a:xfrm>
            <a:off x="2646363" y="3644900"/>
            <a:ext cx="10795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 bwMode="auto">
          <a:xfrm>
            <a:off x="3276600" y="2562225"/>
            <a:ext cx="1244600" cy="650875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200"/>
              </a:lnSpc>
              <a:spcAft>
                <a:spcPts val="0"/>
              </a:spcAft>
              <a:defRPr/>
            </a:pPr>
            <a:r>
              <a:rPr lang="en-US" altLang="zh-TW" sz="1600" i="0" kern="100" dirty="0">
                <a:solidFill>
                  <a:srgbClr val="000000"/>
                </a:solidFill>
                <a:latin typeface="Times New Roman"/>
                <a:ea typeface="新細明體"/>
                <a:cs typeface="Times New Roman"/>
              </a:rPr>
              <a:t>attitude</a:t>
            </a:r>
            <a:endParaRPr lang="zh-TW" sz="1600" i="0" kern="100" dirty="0">
              <a:ea typeface="新細明體"/>
              <a:cs typeface="Times New Roman"/>
            </a:endParaRPr>
          </a:p>
        </p:txBody>
      </p:sp>
      <p:cxnSp>
        <p:nvCxnSpPr>
          <p:cNvPr id="44" name="直線接點 43"/>
          <p:cNvCxnSpPr/>
          <p:nvPr/>
        </p:nvCxnSpPr>
        <p:spPr bwMode="auto">
          <a:xfrm>
            <a:off x="3419475" y="2994025"/>
            <a:ext cx="93662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 bwMode="auto">
          <a:xfrm>
            <a:off x="1741488" y="4252913"/>
            <a:ext cx="1246187" cy="649287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200"/>
              </a:lnSpc>
              <a:spcAft>
                <a:spcPts val="0"/>
              </a:spcAft>
              <a:defRPr/>
            </a:pPr>
            <a:r>
              <a:rPr lang="en-US" altLang="zh-TW" sz="1600" i="0" kern="100" dirty="0">
                <a:solidFill>
                  <a:srgbClr val="000000"/>
                </a:solidFill>
                <a:latin typeface="Times New Roman"/>
                <a:ea typeface="新細明體"/>
                <a:cs typeface="Times New Roman"/>
              </a:rPr>
              <a:t>accuracy</a:t>
            </a:r>
            <a:endParaRPr lang="zh-TW" sz="1600" i="0" kern="100" dirty="0">
              <a:ea typeface="新細明體"/>
              <a:cs typeface="Times New Roman"/>
            </a:endParaRPr>
          </a:p>
        </p:txBody>
      </p:sp>
      <p:cxnSp>
        <p:nvCxnSpPr>
          <p:cNvPr id="46" name="直線接點 45"/>
          <p:cNvCxnSpPr/>
          <p:nvPr/>
        </p:nvCxnSpPr>
        <p:spPr bwMode="auto">
          <a:xfrm>
            <a:off x="1835150" y="4724400"/>
            <a:ext cx="93662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Data Collection</a:t>
            </a:r>
            <a:endParaRPr lang="zh-TW" altLang="en-US" smtClean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179388" y="1557338"/>
            <a:ext cx="4608512" cy="4679950"/>
          </a:xfrm>
        </p:spPr>
        <p:txBody>
          <a:bodyPr/>
          <a:lstStyle/>
          <a:p>
            <a:r>
              <a:rPr lang="en-US" altLang="zh-TW" sz="2800" dirty="0" smtClean="0"/>
              <a:t>20 golf balls were randomly selected among 3 packs of golf balls.</a:t>
            </a:r>
          </a:p>
          <a:p>
            <a:r>
              <a:rPr lang="en-US" altLang="zh-TW" sz="2800" dirty="0" smtClean="0"/>
              <a:t>Each golf ball was measured twice by each operator.</a:t>
            </a:r>
          </a:p>
          <a:p>
            <a:r>
              <a:rPr lang="en-US" altLang="zh-TW" sz="2800" dirty="0" smtClean="0"/>
              <a:t>Operators wore gloves while measuring </a:t>
            </a:r>
            <a:endParaRPr lang="zh-TW" altLang="en-US" sz="2800" dirty="0" smtClean="0"/>
          </a:p>
        </p:txBody>
      </p:sp>
      <p:sp>
        <p:nvSpPr>
          <p:cNvPr id="9220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9221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922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E9A08EA-5841-453B-BE8E-B063874FA6DC}" type="slidenum">
              <a:rPr lang="zh-CN" altLang="en-US" i="0" smtClean="0">
                <a:ea typeface="宋体" pitchFamily="2" charset="-122"/>
              </a:rPr>
              <a:pPr eaLnBrk="1" hangingPunct="1"/>
              <a:t>7</a:t>
            </a:fld>
            <a:endParaRPr lang="en-US" altLang="zh-CN" i="0" smtClean="0">
              <a:ea typeface="宋体" pitchFamily="2" charset="-122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 rotWithShape="1">
          <a:blip r:embed="rId2"/>
          <a:srcRect l="12815" r="12645"/>
          <a:stretch/>
        </p:blipFill>
        <p:spPr bwMode="gray">
          <a:xfrm>
            <a:off x="4708525" y="1628775"/>
            <a:ext cx="4275138" cy="33131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2" r="28829"/>
          <a:stretch/>
        </p:blipFill>
        <p:spPr bwMode="auto">
          <a:xfrm>
            <a:off x="4708525" y="1646464"/>
            <a:ext cx="4275138" cy="487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7" r="28917"/>
          <a:stretch/>
        </p:blipFill>
        <p:spPr bwMode="auto">
          <a:xfrm>
            <a:off x="4708525" y="1646464"/>
            <a:ext cx="4275138" cy="487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cs typeface="Times New Roman" pitchFamily="18" charset="0"/>
              </a:rPr>
              <a:t>Row Data</a:t>
            </a:r>
            <a:endParaRPr lang="zh-TW" altLang="en-US" smtClean="0"/>
          </a:p>
        </p:txBody>
      </p:sp>
      <p:sp>
        <p:nvSpPr>
          <p:cNvPr id="10243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0244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0245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23D0571-C6A0-4286-BF11-581E0063C7BA}" type="slidenum">
              <a:rPr lang="zh-CN" altLang="en-US" i="0" smtClean="0">
                <a:ea typeface="宋体" pitchFamily="2" charset="-122"/>
              </a:rPr>
              <a:pPr eaLnBrk="1" hangingPunct="1"/>
              <a:t>8</a:t>
            </a:fld>
            <a:endParaRPr lang="en-US" altLang="zh-CN" i="0" smtClean="0"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831869"/>
              </p:ext>
            </p:extLst>
          </p:nvPr>
        </p:nvGraphicFramePr>
        <p:xfrm>
          <a:off x="1799693" y="1412776"/>
          <a:ext cx="5544614" cy="5040000"/>
        </p:xfrm>
        <a:graphic>
          <a:graphicData uri="http://schemas.openxmlformats.org/drawingml/2006/table">
            <a:tbl>
              <a:tblPr/>
              <a:tblGrid>
                <a:gridCol w="900100"/>
                <a:gridCol w="900100"/>
                <a:gridCol w="1248138"/>
                <a:gridCol w="1248138"/>
                <a:gridCol w="1248138"/>
              </a:tblGrid>
              <a:tr h="360000">
                <a:tc gridSpan="5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Partial</a:t>
                      </a:r>
                      <a:r>
                        <a:rPr lang="en-US" altLang="zh-TW" sz="1600" b="1" kern="100" baseline="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 row data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6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Sample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Repeat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Operator1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Operator2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Operator3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45.7431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45.8102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45.7382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45.7429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45.8101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45.7378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45.7619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45.7595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45.7557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45.7617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45.7576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45.7551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3</a:t>
                      </a: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45.6433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45.6388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45.6349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45.6417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45.6366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45.6324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</a:t>
                      </a: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45.8269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45.8250</a:t>
                      </a:r>
                      <a:endParaRPr lang="en-US" altLang="zh-TW" sz="16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45.8224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45.8263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45.8247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45.8212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5</a:t>
                      </a: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45.7508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45.7470</a:t>
                      </a:r>
                      <a:endParaRPr lang="en-US" altLang="zh-TW" sz="16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45.7447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45.7503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45.7460</a:t>
                      </a:r>
                      <a:endParaRPr lang="en-US" altLang="zh-TW" sz="16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45.7432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6</a:t>
                      </a:r>
                      <a:endParaRPr lang="zh-TW" sz="16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45.7510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45.7483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45.7434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45.7505</a:t>
                      </a:r>
                      <a:endParaRPr lang="zh-TW" sz="16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45.7479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45.7431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 smtClean="0"/>
              <a:t>Data Analysis  / Descriptive Statistic</a:t>
            </a:r>
            <a:endParaRPr lang="zh-TW" altLang="en-US" sz="320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內容版面配置區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76109219"/>
                  </p:ext>
                </p:extLst>
              </p:nvPr>
            </p:nvGraphicFramePr>
            <p:xfrm>
              <a:off x="381000" y="1340768"/>
              <a:ext cx="8079432" cy="2804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66664"/>
                    <a:gridCol w="576064"/>
                    <a:gridCol w="936104"/>
                    <a:gridCol w="936104"/>
                    <a:gridCol w="936104"/>
                    <a:gridCol w="936104"/>
                    <a:gridCol w="936104"/>
                    <a:gridCol w="1656184"/>
                  </a:tblGrid>
                  <a:tr h="370840">
                    <a:tc gridSpan="8">
                      <a:txBody>
                        <a:bodyPr/>
                        <a:lstStyle/>
                        <a:p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Descriptive</a:t>
                          </a:r>
                          <a:r>
                            <a:rPr lang="en-US" altLang="zh-TW" sz="1600" baseline="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 Statistic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Operator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N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Mean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err="1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St.Dev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Min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Max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zh-TW" altLang="en-US" sz="160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P-value for Normality test</a:t>
                          </a:r>
                          <a:r>
                            <a:rPr lang="en-US" altLang="zh-TW" sz="1600" baseline="300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*</a:t>
                          </a:r>
                          <a:endParaRPr lang="zh-TW" altLang="en-US" sz="1600" baseline="300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1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45.7311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.0775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45.5674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45.8561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.00067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.068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2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45.7315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.0797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45.5643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45.8519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.00085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.042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45.7253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.0776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45.5628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45.8492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.00108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.068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total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120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45.7293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.0777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45.5628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45.8561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.00083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 gridSpan="8">
                      <a:txBody>
                        <a:bodyPr/>
                        <a:lstStyle/>
                        <a:p>
                          <a:r>
                            <a:rPr lang="en-US" altLang="zh-TW" sz="1600" baseline="300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*</a:t>
                          </a:r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Shapiro-</a:t>
                          </a:r>
                          <a:r>
                            <a:rPr lang="en-US" altLang="zh-TW" sz="1600" dirty="0" err="1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Wilk</a:t>
                          </a:r>
                          <a:r>
                            <a:rPr lang="en-US" altLang="zh-TW" sz="1600" baseline="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 Normality Test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內容版面配置區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76109219"/>
                  </p:ext>
                </p:extLst>
              </p:nvPr>
            </p:nvGraphicFramePr>
            <p:xfrm>
              <a:off x="381000" y="1340768"/>
              <a:ext cx="8079432" cy="2804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66664"/>
                    <a:gridCol w="576064"/>
                    <a:gridCol w="936104"/>
                    <a:gridCol w="936104"/>
                    <a:gridCol w="936104"/>
                    <a:gridCol w="936104"/>
                    <a:gridCol w="936104"/>
                    <a:gridCol w="1656184"/>
                  </a:tblGrid>
                  <a:tr h="370840">
                    <a:tc gridSpan="8">
                      <a:txBody>
                        <a:bodyPr/>
                        <a:lstStyle/>
                        <a:p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Descriptive</a:t>
                          </a:r>
                          <a:r>
                            <a:rPr lang="en-US" altLang="zh-TW" sz="1600" baseline="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 Statistic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Operator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N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Mean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err="1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St.Dev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Min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Max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588889" t="-65263" r="-177778" b="-32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P-value for Normality test</a:t>
                          </a:r>
                          <a:r>
                            <a:rPr lang="en-US" altLang="zh-TW" sz="1600" baseline="300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*</a:t>
                          </a:r>
                          <a:endParaRPr lang="zh-TW" altLang="en-US" sz="1600" baseline="300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1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45.7311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.0775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45.5674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45.8561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.00067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.068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2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45.7315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.0797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45.5643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45.8519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.00085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.042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45.7253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.0776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45.5628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45.8492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.00108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.068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total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120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45.7293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.0777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45.5628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45.8561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.00083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 gridSpan="8">
                      <a:txBody>
                        <a:bodyPr/>
                        <a:lstStyle/>
                        <a:p>
                          <a:r>
                            <a:rPr lang="en-US" altLang="zh-TW" sz="1600" baseline="300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*</a:t>
                          </a:r>
                          <a:r>
                            <a:rPr lang="en-US" altLang="zh-TW" sz="160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Shapiro-</a:t>
                          </a:r>
                          <a:r>
                            <a:rPr lang="en-US" altLang="zh-TW" sz="1600" dirty="0" err="1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Wilk</a:t>
                          </a:r>
                          <a:r>
                            <a:rPr lang="en-US" altLang="zh-TW" sz="1600" baseline="0" dirty="0" smtClean="0">
                              <a:latin typeface="微軟正黑體" pitchFamily="34" charset="-120"/>
                              <a:ea typeface="微軟正黑體" pitchFamily="34" charset="-120"/>
                            </a:rPr>
                            <a:t> Normality Test</a:t>
                          </a:r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r"/>
                          <a:endParaRPr lang="zh-TW" altLang="en-US" sz="1600" dirty="0">
                            <a:latin typeface="微軟正黑體" pitchFamily="34" charset="-120"/>
                            <a:ea typeface="微軟正黑體" pitchFamily="34" charset="-12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11268" name="日期版面配置區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TW" i="0" smtClean="0">
                <a:ea typeface="宋体" pitchFamily="2" charset="-122"/>
              </a:rPr>
              <a:t>June 11, 2012</a:t>
            </a:r>
            <a:endParaRPr lang="en-US" altLang="zh-CN" i="0" smtClean="0">
              <a:ea typeface="宋体" pitchFamily="2" charset="-122"/>
            </a:endParaRPr>
          </a:p>
        </p:txBody>
      </p:sp>
      <p:sp>
        <p:nvSpPr>
          <p:cNvPr id="11269" name="頁尾版面配置區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i="0" smtClean="0">
                <a:ea typeface="宋体" pitchFamily="2" charset="-122"/>
              </a:rPr>
              <a:t>National Cheng Kung University</a:t>
            </a:r>
          </a:p>
        </p:txBody>
      </p:sp>
      <p:sp>
        <p:nvSpPr>
          <p:cNvPr id="1127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C8C270-94FD-4EFE-BEC5-A20845906722}" type="slidenum">
              <a:rPr lang="zh-CN" altLang="en-US" i="0" smtClean="0">
                <a:ea typeface="宋体" pitchFamily="2" charset="-122"/>
              </a:rPr>
              <a:pPr eaLnBrk="1" hangingPunct="1"/>
              <a:t>9</a:t>
            </a:fld>
            <a:endParaRPr lang="en-US" altLang="zh-CN" i="0" smtClean="0">
              <a:ea typeface="宋体" pitchFamily="2" charset="-122"/>
            </a:endParaRPr>
          </a:p>
        </p:txBody>
      </p:sp>
      <p:pic>
        <p:nvPicPr>
          <p:cNvPr id="7" name="圖片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"/>
          <a:stretch>
            <a:fillRect/>
          </a:stretch>
        </p:blipFill>
        <p:spPr bwMode="auto">
          <a:xfrm>
            <a:off x="-176" y="4293094"/>
            <a:ext cx="3024000" cy="184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000" y="4293094"/>
            <a:ext cx="3024000" cy="184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0" y="4285454"/>
            <a:ext cx="3024000" cy="184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尔夫">
  <a:themeElements>
    <a:clrScheme name="高尔夫 1">
      <a:dk1>
        <a:srgbClr val="000000"/>
      </a:dk1>
      <a:lt1>
        <a:srgbClr val="EDF9F0"/>
      </a:lt1>
      <a:dk2>
        <a:srgbClr val="106A3F"/>
      </a:dk2>
      <a:lt2>
        <a:srgbClr val="FFFFFF"/>
      </a:lt2>
      <a:accent1>
        <a:srgbClr val="6CD2C1"/>
      </a:accent1>
      <a:accent2>
        <a:srgbClr val="9590D4"/>
      </a:accent2>
      <a:accent3>
        <a:srgbClr val="F4FBF6"/>
      </a:accent3>
      <a:accent4>
        <a:srgbClr val="000000"/>
      </a:accent4>
      <a:accent5>
        <a:srgbClr val="BAE5DD"/>
      </a:accent5>
      <a:accent6>
        <a:srgbClr val="8782C0"/>
      </a:accent6>
      <a:hlink>
        <a:srgbClr val="B0D795"/>
      </a:hlink>
      <a:folHlink>
        <a:srgbClr val="E4D578"/>
      </a:folHlink>
    </a:clrScheme>
    <a:fontScheme name="高尔夫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72549"/>
                <a:invGamma/>
              </a:schemeClr>
            </a:gs>
            <a:gs pos="100000">
              <a:schemeClr val="accent1"/>
            </a:gs>
          </a:gsLst>
          <a:lin ang="18900000" scaled="1"/>
        </a:gradFill>
        <a:ln>
          <a:noFill/>
        </a:ln>
        <a:effectLst/>
        <a:scene3d>
          <a:camera prst="legacyObliqueTopRight"/>
          <a:lightRig rig="legacyFlat2" dir="t"/>
        </a:scene3d>
        <a:sp3d extrusionH="163500" prstMaterial="legacyMetal">
          <a:bevelT w="13500" h="13500" prst="angle"/>
          <a:bevelB w="13500" h="13500" prst="angle"/>
          <a:extrusionClr>
            <a:srgbClr val="66CCFF"/>
          </a:extrusionClr>
        </a:sp3d>
        <a:extLst>
          <a:ext uri="{91240B29-F687-4F45-9708-019B960494DF}">
            <a14:hiddenLine xmlns:a14="http://schemas.microsoft.com/office/drawing/2010/main" w="9525" cap="flat" cmpd="sng" algn="ctr">
              <a:noFill/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292929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72549"/>
                <a:invGamma/>
              </a:schemeClr>
            </a:gs>
            <a:gs pos="100000">
              <a:schemeClr val="accent1"/>
            </a:gs>
          </a:gsLst>
          <a:lin ang="18900000" scaled="1"/>
        </a:gradFill>
        <a:ln>
          <a:noFill/>
        </a:ln>
        <a:effectLst/>
        <a:scene3d>
          <a:camera prst="legacyObliqueTopRight"/>
          <a:lightRig rig="legacyFlat2" dir="t"/>
        </a:scene3d>
        <a:sp3d extrusionH="163500" prstMaterial="legacyMetal">
          <a:bevelT w="13500" h="13500" prst="angle"/>
          <a:bevelB w="13500" h="13500" prst="angle"/>
          <a:extrusionClr>
            <a:srgbClr val="66CCFF"/>
          </a:extrusionClr>
        </a:sp3d>
        <a:extLst>
          <a:ext uri="{91240B29-F687-4F45-9708-019B960494DF}">
            <a14:hiddenLine xmlns:a14="http://schemas.microsoft.com/office/drawing/2010/main" w="9525" cap="flat" cmpd="sng" algn="ctr">
              <a:noFill/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292929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高尔夫 1">
        <a:dk1>
          <a:srgbClr val="000000"/>
        </a:dk1>
        <a:lt1>
          <a:srgbClr val="EDF9F0"/>
        </a:lt1>
        <a:dk2>
          <a:srgbClr val="106A3F"/>
        </a:dk2>
        <a:lt2>
          <a:srgbClr val="FFFFFF"/>
        </a:lt2>
        <a:accent1>
          <a:srgbClr val="6CD2C1"/>
        </a:accent1>
        <a:accent2>
          <a:srgbClr val="9590D4"/>
        </a:accent2>
        <a:accent3>
          <a:srgbClr val="F4FBF6"/>
        </a:accent3>
        <a:accent4>
          <a:srgbClr val="000000"/>
        </a:accent4>
        <a:accent5>
          <a:srgbClr val="BAE5DD"/>
        </a:accent5>
        <a:accent6>
          <a:srgbClr val="8782C0"/>
        </a:accent6>
        <a:hlink>
          <a:srgbClr val="B0D795"/>
        </a:hlink>
        <a:folHlink>
          <a:srgbClr val="E4D5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尔夫 2">
        <a:dk1>
          <a:srgbClr val="000000"/>
        </a:dk1>
        <a:lt1>
          <a:srgbClr val="EDEFF9"/>
        </a:lt1>
        <a:dk2>
          <a:srgbClr val="592141"/>
        </a:dk2>
        <a:lt2>
          <a:srgbClr val="FFFFFF"/>
        </a:lt2>
        <a:accent1>
          <a:srgbClr val="A3D498"/>
        </a:accent1>
        <a:accent2>
          <a:srgbClr val="DAA79E"/>
        </a:accent2>
        <a:accent3>
          <a:srgbClr val="F4F6FB"/>
        </a:accent3>
        <a:accent4>
          <a:srgbClr val="000000"/>
        </a:accent4>
        <a:accent5>
          <a:srgbClr val="CEE6CA"/>
        </a:accent5>
        <a:accent6>
          <a:srgbClr val="C5978F"/>
        </a:accent6>
        <a:hlink>
          <a:srgbClr val="ACA9E1"/>
        </a:hlink>
        <a:folHlink>
          <a:srgbClr val="A6DF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高尔夫 3">
        <a:dk1>
          <a:srgbClr val="000000"/>
        </a:dk1>
        <a:lt1>
          <a:srgbClr val="FAF0F0"/>
        </a:lt1>
        <a:dk2>
          <a:srgbClr val="7A4E00"/>
        </a:dk2>
        <a:lt2>
          <a:srgbClr val="FFFFFF"/>
        </a:lt2>
        <a:accent1>
          <a:srgbClr val="CFA5D0"/>
        </a:accent1>
        <a:accent2>
          <a:srgbClr val="99CBAC"/>
        </a:accent2>
        <a:accent3>
          <a:srgbClr val="FCF6F6"/>
        </a:accent3>
        <a:accent4>
          <a:srgbClr val="000000"/>
        </a:accent4>
        <a:accent5>
          <a:srgbClr val="E4CFE4"/>
        </a:accent5>
        <a:accent6>
          <a:srgbClr val="8AB89B"/>
        </a:accent6>
        <a:hlink>
          <a:srgbClr val="D9CC93"/>
        </a:hlink>
        <a:folHlink>
          <a:srgbClr val="79ABE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高尔夫</Template>
  <TotalTime>1117</TotalTime>
  <Words>726</Words>
  <Application>Microsoft Office PowerPoint</Application>
  <PresentationFormat>如螢幕大小 (4:3)</PresentationFormat>
  <Paragraphs>272</Paragraphs>
  <Slides>17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8" baseType="lpstr">
      <vt:lpstr>高尔夫</vt:lpstr>
      <vt:lpstr>Evaluation GR&amp;R for the weight of Golf Ball</vt:lpstr>
      <vt:lpstr>Outline</vt:lpstr>
      <vt:lpstr>Introduction</vt:lpstr>
      <vt:lpstr>Goal of Study</vt:lpstr>
      <vt:lpstr>Systematic Problem Solving Flowcharts</vt:lpstr>
      <vt:lpstr>Cause and Effect Diagram</vt:lpstr>
      <vt:lpstr>Data Collection</vt:lpstr>
      <vt:lpstr>Row Data</vt:lpstr>
      <vt:lpstr>Data Analysis  / Descriptive Statistic</vt:lpstr>
      <vt:lpstr>Data Analysis  / ANOVA</vt:lpstr>
      <vt:lpstr>Data Analysis  / Residual  Analysis</vt:lpstr>
      <vt:lpstr>Data Analysis  / Normality</vt:lpstr>
      <vt:lpstr>Process capability analysis</vt:lpstr>
      <vt:lpstr>Data Analysis  / Gauge R&amp;R Repeatability</vt:lpstr>
      <vt:lpstr>Data Analysis  / Gauge R&amp;R</vt:lpstr>
      <vt:lpstr>Conclusion</vt:lpstr>
      <vt:lpstr>Thanks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keke</dc:creator>
  <cp:lastModifiedBy>hp</cp:lastModifiedBy>
  <cp:revision>54</cp:revision>
  <dcterms:created xsi:type="dcterms:W3CDTF">2008-07-30T06:28:43Z</dcterms:created>
  <dcterms:modified xsi:type="dcterms:W3CDTF">2012-06-22T04:39:57Z</dcterms:modified>
</cp:coreProperties>
</file>