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66"/>
  </p:notesMasterIdLst>
  <p:sldIdLst>
    <p:sldId id="302" r:id="rId2"/>
    <p:sldId id="330" r:id="rId3"/>
    <p:sldId id="301" r:id="rId4"/>
    <p:sldId id="299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300" r:id="rId14"/>
    <p:sldId id="297" r:id="rId15"/>
    <p:sldId id="298" r:id="rId16"/>
    <p:sldId id="260" r:id="rId17"/>
    <p:sldId id="257" r:id="rId18"/>
    <p:sldId id="258" r:id="rId19"/>
    <p:sldId id="259" r:id="rId20"/>
    <p:sldId id="261" r:id="rId21"/>
    <p:sldId id="262" r:id="rId22"/>
    <p:sldId id="263" r:id="rId23"/>
    <p:sldId id="265" r:id="rId24"/>
    <p:sldId id="264" r:id="rId25"/>
    <p:sldId id="267" r:id="rId26"/>
    <p:sldId id="269" r:id="rId27"/>
    <p:sldId id="270" r:id="rId28"/>
    <p:sldId id="268" r:id="rId29"/>
    <p:sldId id="271" r:id="rId30"/>
    <p:sldId id="273" r:id="rId31"/>
    <p:sldId id="272" r:id="rId32"/>
    <p:sldId id="274" r:id="rId33"/>
    <p:sldId id="276" r:id="rId34"/>
    <p:sldId id="277" r:id="rId35"/>
    <p:sldId id="278" r:id="rId36"/>
    <p:sldId id="279" r:id="rId37"/>
    <p:sldId id="280" r:id="rId38"/>
    <p:sldId id="281" r:id="rId39"/>
    <p:sldId id="283" r:id="rId40"/>
    <p:sldId id="285" r:id="rId41"/>
    <p:sldId id="286" r:id="rId42"/>
    <p:sldId id="287" r:id="rId43"/>
    <p:sldId id="288" r:id="rId44"/>
    <p:sldId id="303" r:id="rId45"/>
    <p:sldId id="305" r:id="rId46"/>
    <p:sldId id="324" r:id="rId47"/>
    <p:sldId id="307" r:id="rId48"/>
    <p:sldId id="308" r:id="rId49"/>
    <p:sldId id="309" r:id="rId50"/>
    <p:sldId id="310" r:id="rId51"/>
    <p:sldId id="311" r:id="rId52"/>
    <p:sldId id="312" r:id="rId53"/>
    <p:sldId id="314" r:id="rId54"/>
    <p:sldId id="325" r:id="rId55"/>
    <p:sldId id="326" r:id="rId56"/>
    <p:sldId id="327" r:id="rId57"/>
    <p:sldId id="318" r:id="rId58"/>
    <p:sldId id="319" r:id="rId59"/>
    <p:sldId id="320" r:id="rId60"/>
    <p:sldId id="321" r:id="rId61"/>
    <p:sldId id="322" r:id="rId62"/>
    <p:sldId id="323" r:id="rId63"/>
    <p:sldId id="328" r:id="rId64"/>
    <p:sldId id="329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808" autoAdjust="0"/>
  </p:normalViewPr>
  <p:slideViewPr>
    <p:cSldViewPr snapToGrid="0">
      <p:cViewPr>
        <p:scale>
          <a:sx n="78" d="100"/>
          <a:sy n="78" d="100"/>
        </p:scale>
        <p:origin x="-19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A6379F-4F49-4059-86E6-BE83145DBE6B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012732B-CD2D-4805-A8D9-9EF682444A70}">
      <dgm:prSet phldrT="[文字]"/>
      <dgm:spPr/>
      <dgm:t>
        <a:bodyPr/>
        <a:lstStyle/>
        <a:p>
          <a:r>
            <a:rPr lang="en-US" altLang="zh-TW" dirty="0" smtClean="0"/>
            <a:t>Generate </a:t>
          </a:r>
          <a:r>
            <a:rPr lang="en-US" altLang="zh-TW" smtClean="0"/>
            <a:t>the fractional factorial design and run order</a:t>
          </a:r>
          <a:r>
            <a:rPr lang="en-US" altLang="zh-TW" dirty="0" smtClean="0"/>
            <a:t>.</a:t>
          </a:r>
          <a:endParaRPr lang="zh-TW" altLang="en-US" dirty="0"/>
        </a:p>
      </dgm:t>
    </dgm:pt>
    <dgm:pt modelId="{439DB976-6EF5-4D42-917C-1574C9D54A1E}" type="parTrans" cxnId="{BBC006D1-8241-401C-A8DB-01CFD1CB75F2}">
      <dgm:prSet/>
      <dgm:spPr/>
      <dgm:t>
        <a:bodyPr/>
        <a:lstStyle/>
        <a:p>
          <a:endParaRPr lang="zh-TW" altLang="en-US"/>
        </a:p>
      </dgm:t>
    </dgm:pt>
    <dgm:pt modelId="{5DB08BCD-FABF-4731-9470-2083F0C9B239}" type="sibTrans" cxnId="{BBC006D1-8241-401C-A8DB-01CFD1CB75F2}">
      <dgm:prSet/>
      <dgm:spPr/>
      <dgm:t>
        <a:bodyPr/>
        <a:lstStyle/>
        <a:p>
          <a:endParaRPr lang="zh-TW" altLang="en-US"/>
        </a:p>
      </dgm:t>
    </dgm:pt>
    <dgm:pt modelId="{E433C762-DDCC-4152-B081-00A88E52044E}">
      <dgm:prSet phldrT="[文字]"/>
      <dgm:spPr/>
      <dgm:t>
        <a:bodyPr/>
        <a:lstStyle/>
        <a:p>
          <a:r>
            <a:rPr lang="en-US" altLang="zh-TW" dirty="0" smtClean="0"/>
            <a:t>Fix </a:t>
          </a:r>
          <a:r>
            <a:rPr lang="en-US" altLang="zh-TW" smtClean="0"/>
            <a:t>CAT-100 catapult</a:t>
          </a:r>
          <a:r>
            <a:rPr lang="en-US" altLang="zh-TW" dirty="0" smtClean="0"/>
            <a:t>. </a:t>
          </a:r>
          <a:endParaRPr lang="zh-TW" altLang="en-US" dirty="0"/>
        </a:p>
      </dgm:t>
    </dgm:pt>
    <dgm:pt modelId="{9D63AB25-A327-4BBA-BC0C-8E1B9FBB438A}" type="parTrans" cxnId="{C80D063A-CD31-4BD3-92DF-9BBA604A0889}">
      <dgm:prSet/>
      <dgm:spPr/>
      <dgm:t>
        <a:bodyPr/>
        <a:lstStyle/>
        <a:p>
          <a:endParaRPr lang="zh-TW" altLang="en-US"/>
        </a:p>
      </dgm:t>
    </dgm:pt>
    <dgm:pt modelId="{E4AE09E4-D292-484C-9813-33CE37BCBFD4}" type="sibTrans" cxnId="{C80D063A-CD31-4BD3-92DF-9BBA604A0889}">
      <dgm:prSet/>
      <dgm:spPr/>
      <dgm:t>
        <a:bodyPr/>
        <a:lstStyle/>
        <a:p>
          <a:endParaRPr lang="zh-TW" altLang="en-US"/>
        </a:p>
      </dgm:t>
    </dgm:pt>
    <dgm:pt modelId="{72271E5C-BEBA-4BF8-805C-3925DC574D35}">
      <dgm:prSet phldrT="[文字]"/>
      <dgm:spPr/>
      <dgm:t>
        <a:bodyPr/>
        <a:lstStyle/>
        <a:p>
          <a:r>
            <a:rPr lang="en-US" altLang="zh-TW" dirty="0" smtClean="0"/>
            <a:t>Stick </a:t>
          </a:r>
          <a:r>
            <a:rPr lang="en-US" altLang="zh-TW" smtClean="0"/>
            <a:t>the scotch tape </a:t>
          </a:r>
          <a:r>
            <a:rPr lang="en-US" altLang="zh-TW" dirty="0" smtClean="0"/>
            <a:t>on the table.</a:t>
          </a:r>
          <a:endParaRPr lang="zh-TW" altLang="en-US" dirty="0"/>
        </a:p>
      </dgm:t>
    </dgm:pt>
    <dgm:pt modelId="{32516347-3503-4213-9C80-CE7F3F2811CA}" type="parTrans" cxnId="{F3F14BF6-677D-4AF1-A271-DADC77BB297E}">
      <dgm:prSet/>
      <dgm:spPr/>
      <dgm:t>
        <a:bodyPr/>
        <a:lstStyle/>
        <a:p>
          <a:endParaRPr lang="zh-TW" altLang="en-US"/>
        </a:p>
      </dgm:t>
    </dgm:pt>
    <dgm:pt modelId="{BFB2058D-B2ED-4E5C-A85F-535CEE446A5F}" type="sibTrans" cxnId="{F3F14BF6-677D-4AF1-A271-DADC77BB297E}">
      <dgm:prSet/>
      <dgm:spPr/>
      <dgm:t>
        <a:bodyPr/>
        <a:lstStyle/>
        <a:p>
          <a:endParaRPr lang="zh-TW" altLang="en-US"/>
        </a:p>
      </dgm:t>
    </dgm:pt>
    <dgm:pt modelId="{DEA8402A-E27F-41B1-A339-B4E0D8F9C7C3}">
      <dgm:prSet phldrT="[文字]"/>
      <dgm:spPr/>
      <dgm:t>
        <a:bodyPr/>
        <a:lstStyle/>
        <a:p>
          <a:r>
            <a:rPr lang="en-US" altLang="zh-TW" dirty="0" smtClean="0"/>
            <a:t>Check the run order and the combination of factors to adjust catapult.</a:t>
          </a:r>
          <a:endParaRPr lang="zh-TW" altLang="en-US" dirty="0"/>
        </a:p>
      </dgm:t>
    </dgm:pt>
    <dgm:pt modelId="{303154F7-F128-4766-968C-09D6A6EE9190}" type="parTrans" cxnId="{72696524-0B53-4183-9AA6-3DF7A2956D7A}">
      <dgm:prSet/>
      <dgm:spPr/>
      <dgm:t>
        <a:bodyPr/>
        <a:lstStyle/>
        <a:p>
          <a:endParaRPr lang="zh-TW" altLang="en-US"/>
        </a:p>
      </dgm:t>
    </dgm:pt>
    <dgm:pt modelId="{E8B6B6E9-5D7C-44A9-8BCE-FB3890619A45}" type="sibTrans" cxnId="{72696524-0B53-4183-9AA6-3DF7A2956D7A}">
      <dgm:prSet/>
      <dgm:spPr/>
      <dgm:t>
        <a:bodyPr/>
        <a:lstStyle/>
        <a:p>
          <a:endParaRPr lang="zh-TW" altLang="en-US"/>
        </a:p>
      </dgm:t>
    </dgm:pt>
    <dgm:pt modelId="{ADA976D3-806D-404B-B072-634F178B7A03}">
      <dgm:prSet phldrT="[文字]"/>
      <dgm:spPr/>
      <dgm:t>
        <a:bodyPr/>
        <a:lstStyle/>
        <a:p>
          <a:r>
            <a:rPr lang="en-US" altLang="zh-TW" dirty="0" smtClean="0"/>
            <a:t>Put the ball on the ball seat position and eject.</a:t>
          </a:r>
          <a:endParaRPr lang="zh-TW" altLang="en-US" dirty="0"/>
        </a:p>
      </dgm:t>
    </dgm:pt>
    <dgm:pt modelId="{7B3DF590-1370-4C24-A803-0502D6C98BDB}" type="parTrans" cxnId="{9080468B-6984-40D8-95F2-A9903AF09F5E}">
      <dgm:prSet/>
      <dgm:spPr/>
      <dgm:t>
        <a:bodyPr/>
        <a:lstStyle/>
        <a:p>
          <a:endParaRPr lang="zh-TW" altLang="en-US"/>
        </a:p>
      </dgm:t>
    </dgm:pt>
    <dgm:pt modelId="{1DC0BA92-776C-4C89-850B-1E802496D81D}" type="sibTrans" cxnId="{9080468B-6984-40D8-95F2-A9903AF09F5E}">
      <dgm:prSet/>
      <dgm:spPr/>
      <dgm:t>
        <a:bodyPr/>
        <a:lstStyle/>
        <a:p>
          <a:endParaRPr lang="zh-TW" altLang="en-US"/>
        </a:p>
      </dgm:t>
    </dgm:pt>
    <dgm:pt modelId="{CBBC771D-6E5A-4B4D-BA07-59FD221579AF}">
      <dgm:prSet/>
      <dgm:spPr/>
      <dgm:t>
        <a:bodyPr/>
        <a:lstStyle/>
        <a:p>
          <a:r>
            <a:rPr lang="en-US" altLang="zh-TW" smtClean="0"/>
            <a:t>Measure the eject distance.</a:t>
          </a:r>
          <a:endParaRPr lang="zh-TW" altLang="en-US" dirty="0"/>
        </a:p>
      </dgm:t>
    </dgm:pt>
    <dgm:pt modelId="{610DB257-3424-4338-96C6-F6D479320BAF}" type="parTrans" cxnId="{1D49AD1C-DFB8-4692-A807-4B0C78A1D7DB}">
      <dgm:prSet/>
      <dgm:spPr/>
      <dgm:t>
        <a:bodyPr/>
        <a:lstStyle/>
        <a:p>
          <a:endParaRPr lang="zh-TW" altLang="en-US"/>
        </a:p>
      </dgm:t>
    </dgm:pt>
    <dgm:pt modelId="{99FC38FA-8100-4696-A49D-6936D5CBE5F7}" type="sibTrans" cxnId="{1D49AD1C-DFB8-4692-A807-4B0C78A1D7DB}">
      <dgm:prSet/>
      <dgm:spPr/>
      <dgm:t>
        <a:bodyPr/>
        <a:lstStyle/>
        <a:p>
          <a:endParaRPr lang="zh-TW" altLang="en-US"/>
        </a:p>
      </dgm:t>
    </dgm:pt>
    <dgm:pt modelId="{8A292B11-76CC-43BF-B6DA-2EAED8741DA2}" type="pres">
      <dgm:prSet presAssocID="{0AA6379F-4F49-4059-86E6-BE83145DBE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E48FBC8-6533-4419-BCB8-1FDA227BBF75}" type="pres">
      <dgm:prSet presAssocID="{0012732B-CD2D-4805-A8D9-9EF682444A7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BA3BCF3-0FEE-43FC-BB37-1FF0BFC5C4DF}" type="pres">
      <dgm:prSet presAssocID="{5DB08BCD-FABF-4731-9470-2083F0C9B239}" presName="sibTrans" presStyleLbl="sibTrans2D1" presStyleIdx="0" presStyleCnt="5"/>
      <dgm:spPr/>
      <dgm:t>
        <a:bodyPr/>
        <a:lstStyle/>
        <a:p>
          <a:endParaRPr lang="zh-TW" altLang="en-US"/>
        </a:p>
      </dgm:t>
    </dgm:pt>
    <dgm:pt modelId="{B05B2B92-5A7C-4B37-8E3E-D39867456F31}" type="pres">
      <dgm:prSet presAssocID="{5DB08BCD-FABF-4731-9470-2083F0C9B239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CF183B9C-E8AB-47C0-B7AD-37C3F58655D1}" type="pres">
      <dgm:prSet presAssocID="{E433C762-DDCC-4152-B081-00A88E52044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67D239D-AF6E-4784-8ED3-AC2E045DF4AF}" type="pres">
      <dgm:prSet presAssocID="{E4AE09E4-D292-484C-9813-33CE37BCBFD4}" presName="sibTrans" presStyleLbl="sibTrans2D1" presStyleIdx="1" presStyleCnt="5"/>
      <dgm:spPr/>
      <dgm:t>
        <a:bodyPr/>
        <a:lstStyle/>
        <a:p>
          <a:endParaRPr lang="zh-TW" altLang="en-US"/>
        </a:p>
      </dgm:t>
    </dgm:pt>
    <dgm:pt modelId="{AB8C2CD1-90E6-4D45-AEE7-F58ADB6D8C1B}" type="pres">
      <dgm:prSet presAssocID="{E4AE09E4-D292-484C-9813-33CE37BCBFD4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A3248A45-0169-485B-B238-B906D6085DB6}" type="pres">
      <dgm:prSet presAssocID="{72271E5C-BEBA-4BF8-805C-3925DC574D3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5EB3773-0F39-43A4-A840-E0866829E68A}" type="pres">
      <dgm:prSet presAssocID="{BFB2058D-B2ED-4E5C-A85F-535CEE446A5F}" presName="sibTrans" presStyleLbl="sibTrans2D1" presStyleIdx="2" presStyleCnt="5"/>
      <dgm:spPr/>
      <dgm:t>
        <a:bodyPr/>
        <a:lstStyle/>
        <a:p>
          <a:endParaRPr lang="zh-TW" altLang="en-US"/>
        </a:p>
      </dgm:t>
    </dgm:pt>
    <dgm:pt modelId="{C58AE716-8486-4B79-A7E6-94B5696F215D}" type="pres">
      <dgm:prSet presAssocID="{BFB2058D-B2ED-4E5C-A85F-535CEE446A5F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FD7DB7D0-2119-4AF2-933C-7B365E101C3D}" type="pres">
      <dgm:prSet presAssocID="{DEA8402A-E27F-41B1-A339-B4E0D8F9C7C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389DDFC-884D-49FA-A4F0-5464826AA0AA}" type="pres">
      <dgm:prSet presAssocID="{E8B6B6E9-5D7C-44A9-8BCE-FB3890619A45}" presName="sibTrans" presStyleLbl="sibTrans2D1" presStyleIdx="3" presStyleCnt="5"/>
      <dgm:spPr/>
      <dgm:t>
        <a:bodyPr/>
        <a:lstStyle/>
        <a:p>
          <a:endParaRPr lang="zh-TW" altLang="en-US"/>
        </a:p>
      </dgm:t>
    </dgm:pt>
    <dgm:pt modelId="{B814AD2A-3A8E-4B32-AC88-09A8EE9F7670}" type="pres">
      <dgm:prSet presAssocID="{E8B6B6E9-5D7C-44A9-8BCE-FB3890619A45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D0A69DC7-F208-42A3-8D02-42E2F4A3E188}" type="pres">
      <dgm:prSet presAssocID="{ADA976D3-806D-404B-B072-634F178B7A0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9701DE1-4579-4B8A-8902-6114B8E18D6C}" type="pres">
      <dgm:prSet presAssocID="{1DC0BA92-776C-4C89-850B-1E802496D81D}" presName="sib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8862B25-ACFA-4CB0-A550-7C8C9AA3D998}" type="pres">
      <dgm:prSet presAssocID="{1DC0BA92-776C-4C89-850B-1E802496D81D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EF0B6562-7E44-43C5-88DE-9170611DEAD3}" type="pres">
      <dgm:prSet presAssocID="{CBBC771D-6E5A-4B4D-BA07-59FD221579A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D49AD1C-DFB8-4692-A807-4B0C78A1D7DB}" srcId="{0AA6379F-4F49-4059-86E6-BE83145DBE6B}" destId="{CBBC771D-6E5A-4B4D-BA07-59FD221579AF}" srcOrd="5" destOrd="0" parTransId="{610DB257-3424-4338-96C6-F6D479320BAF}" sibTransId="{99FC38FA-8100-4696-A49D-6936D5CBE5F7}"/>
    <dgm:cxn modelId="{437D1FB8-0CF2-4C4E-9844-8B997D8F3382}" type="presOf" srcId="{72271E5C-BEBA-4BF8-805C-3925DC574D35}" destId="{A3248A45-0169-485B-B238-B906D6085DB6}" srcOrd="0" destOrd="0" presId="urn:microsoft.com/office/officeart/2005/8/layout/process5"/>
    <dgm:cxn modelId="{8C55F69B-FB4F-4216-A4B3-7C222705CB29}" type="presOf" srcId="{BFB2058D-B2ED-4E5C-A85F-535CEE446A5F}" destId="{85EB3773-0F39-43A4-A840-E0866829E68A}" srcOrd="0" destOrd="0" presId="urn:microsoft.com/office/officeart/2005/8/layout/process5"/>
    <dgm:cxn modelId="{362F8CE1-46D4-43C8-9592-2F21358867E9}" type="presOf" srcId="{0012732B-CD2D-4805-A8D9-9EF682444A70}" destId="{4E48FBC8-6533-4419-BCB8-1FDA227BBF75}" srcOrd="0" destOrd="0" presId="urn:microsoft.com/office/officeart/2005/8/layout/process5"/>
    <dgm:cxn modelId="{C80D063A-CD31-4BD3-92DF-9BBA604A0889}" srcId="{0AA6379F-4F49-4059-86E6-BE83145DBE6B}" destId="{E433C762-DDCC-4152-B081-00A88E52044E}" srcOrd="1" destOrd="0" parTransId="{9D63AB25-A327-4BBA-BC0C-8E1B9FBB438A}" sibTransId="{E4AE09E4-D292-484C-9813-33CE37BCBFD4}"/>
    <dgm:cxn modelId="{D3D7A327-192C-4B26-BBCC-E30935214DD2}" type="presOf" srcId="{E8B6B6E9-5D7C-44A9-8BCE-FB3890619A45}" destId="{B814AD2A-3A8E-4B32-AC88-09A8EE9F7670}" srcOrd="1" destOrd="0" presId="urn:microsoft.com/office/officeart/2005/8/layout/process5"/>
    <dgm:cxn modelId="{9080468B-6984-40D8-95F2-A9903AF09F5E}" srcId="{0AA6379F-4F49-4059-86E6-BE83145DBE6B}" destId="{ADA976D3-806D-404B-B072-634F178B7A03}" srcOrd="4" destOrd="0" parTransId="{7B3DF590-1370-4C24-A803-0502D6C98BDB}" sibTransId="{1DC0BA92-776C-4C89-850B-1E802496D81D}"/>
    <dgm:cxn modelId="{EB7FA548-09A3-4E3B-BD99-1E30DB671DC5}" type="presOf" srcId="{0AA6379F-4F49-4059-86E6-BE83145DBE6B}" destId="{8A292B11-76CC-43BF-B6DA-2EAED8741DA2}" srcOrd="0" destOrd="0" presId="urn:microsoft.com/office/officeart/2005/8/layout/process5"/>
    <dgm:cxn modelId="{6D86927D-FE29-443D-8A41-5A25F500C870}" type="presOf" srcId="{1DC0BA92-776C-4C89-850B-1E802496D81D}" destId="{08862B25-ACFA-4CB0-A550-7C8C9AA3D998}" srcOrd="1" destOrd="0" presId="urn:microsoft.com/office/officeart/2005/8/layout/process5"/>
    <dgm:cxn modelId="{805DAD98-2DFD-4F15-AC6A-BA5FFEA9DD62}" type="presOf" srcId="{1DC0BA92-776C-4C89-850B-1E802496D81D}" destId="{89701DE1-4579-4B8A-8902-6114B8E18D6C}" srcOrd="0" destOrd="0" presId="urn:microsoft.com/office/officeart/2005/8/layout/process5"/>
    <dgm:cxn modelId="{F3F14BF6-677D-4AF1-A271-DADC77BB297E}" srcId="{0AA6379F-4F49-4059-86E6-BE83145DBE6B}" destId="{72271E5C-BEBA-4BF8-805C-3925DC574D35}" srcOrd="2" destOrd="0" parTransId="{32516347-3503-4213-9C80-CE7F3F2811CA}" sibTransId="{BFB2058D-B2ED-4E5C-A85F-535CEE446A5F}"/>
    <dgm:cxn modelId="{7C5E3333-34D1-4BDA-AC3C-3174FF3D84F7}" type="presOf" srcId="{E4AE09E4-D292-484C-9813-33CE37BCBFD4}" destId="{C67D239D-AF6E-4784-8ED3-AC2E045DF4AF}" srcOrd="0" destOrd="0" presId="urn:microsoft.com/office/officeart/2005/8/layout/process5"/>
    <dgm:cxn modelId="{C49F0843-96A3-4E20-BE75-A0AB39258DF6}" type="presOf" srcId="{ADA976D3-806D-404B-B072-634F178B7A03}" destId="{D0A69DC7-F208-42A3-8D02-42E2F4A3E188}" srcOrd="0" destOrd="0" presId="urn:microsoft.com/office/officeart/2005/8/layout/process5"/>
    <dgm:cxn modelId="{BEE2AE81-C1D2-43DC-8B8D-20172888A4F2}" type="presOf" srcId="{DEA8402A-E27F-41B1-A339-B4E0D8F9C7C3}" destId="{FD7DB7D0-2119-4AF2-933C-7B365E101C3D}" srcOrd="0" destOrd="0" presId="urn:microsoft.com/office/officeart/2005/8/layout/process5"/>
    <dgm:cxn modelId="{BBC006D1-8241-401C-A8DB-01CFD1CB75F2}" srcId="{0AA6379F-4F49-4059-86E6-BE83145DBE6B}" destId="{0012732B-CD2D-4805-A8D9-9EF682444A70}" srcOrd="0" destOrd="0" parTransId="{439DB976-6EF5-4D42-917C-1574C9D54A1E}" sibTransId="{5DB08BCD-FABF-4731-9470-2083F0C9B239}"/>
    <dgm:cxn modelId="{72696524-0B53-4183-9AA6-3DF7A2956D7A}" srcId="{0AA6379F-4F49-4059-86E6-BE83145DBE6B}" destId="{DEA8402A-E27F-41B1-A339-B4E0D8F9C7C3}" srcOrd="3" destOrd="0" parTransId="{303154F7-F128-4766-968C-09D6A6EE9190}" sibTransId="{E8B6B6E9-5D7C-44A9-8BCE-FB3890619A45}"/>
    <dgm:cxn modelId="{D796368F-3D2F-4B4B-A439-A26B34190A79}" type="presOf" srcId="{CBBC771D-6E5A-4B4D-BA07-59FD221579AF}" destId="{EF0B6562-7E44-43C5-88DE-9170611DEAD3}" srcOrd="0" destOrd="0" presId="urn:microsoft.com/office/officeart/2005/8/layout/process5"/>
    <dgm:cxn modelId="{464DEF76-AD30-40AF-9D37-48FB9A96DE47}" type="presOf" srcId="{E4AE09E4-D292-484C-9813-33CE37BCBFD4}" destId="{AB8C2CD1-90E6-4D45-AEE7-F58ADB6D8C1B}" srcOrd="1" destOrd="0" presId="urn:microsoft.com/office/officeart/2005/8/layout/process5"/>
    <dgm:cxn modelId="{63428BEF-DB2B-460B-A7F7-2E9297A75840}" type="presOf" srcId="{5DB08BCD-FABF-4731-9470-2083F0C9B239}" destId="{2BA3BCF3-0FEE-43FC-BB37-1FF0BFC5C4DF}" srcOrd="0" destOrd="0" presId="urn:microsoft.com/office/officeart/2005/8/layout/process5"/>
    <dgm:cxn modelId="{D3B94050-7C81-4AD2-A8D1-F057E62C356F}" type="presOf" srcId="{E433C762-DDCC-4152-B081-00A88E52044E}" destId="{CF183B9C-E8AB-47C0-B7AD-37C3F58655D1}" srcOrd="0" destOrd="0" presId="urn:microsoft.com/office/officeart/2005/8/layout/process5"/>
    <dgm:cxn modelId="{1B907A5E-2B42-49B1-997D-A9F959A376FE}" type="presOf" srcId="{5DB08BCD-FABF-4731-9470-2083F0C9B239}" destId="{B05B2B92-5A7C-4B37-8E3E-D39867456F31}" srcOrd="1" destOrd="0" presId="urn:microsoft.com/office/officeart/2005/8/layout/process5"/>
    <dgm:cxn modelId="{C32C4E76-F1F3-4E1F-939F-D37B52E15613}" type="presOf" srcId="{E8B6B6E9-5D7C-44A9-8BCE-FB3890619A45}" destId="{D389DDFC-884D-49FA-A4F0-5464826AA0AA}" srcOrd="0" destOrd="0" presId="urn:microsoft.com/office/officeart/2005/8/layout/process5"/>
    <dgm:cxn modelId="{07D1E3E6-44D3-4235-95CD-E39E4DB29BE5}" type="presOf" srcId="{BFB2058D-B2ED-4E5C-A85F-535CEE446A5F}" destId="{C58AE716-8486-4B79-A7E6-94B5696F215D}" srcOrd="1" destOrd="0" presId="urn:microsoft.com/office/officeart/2005/8/layout/process5"/>
    <dgm:cxn modelId="{3A20BD8C-8061-4E0F-A793-3AFD8D8FBB5A}" type="presParOf" srcId="{8A292B11-76CC-43BF-B6DA-2EAED8741DA2}" destId="{4E48FBC8-6533-4419-BCB8-1FDA227BBF75}" srcOrd="0" destOrd="0" presId="urn:microsoft.com/office/officeart/2005/8/layout/process5"/>
    <dgm:cxn modelId="{CC8F0D0D-FDF2-4875-95D8-9FD4771626D6}" type="presParOf" srcId="{8A292B11-76CC-43BF-B6DA-2EAED8741DA2}" destId="{2BA3BCF3-0FEE-43FC-BB37-1FF0BFC5C4DF}" srcOrd="1" destOrd="0" presId="urn:microsoft.com/office/officeart/2005/8/layout/process5"/>
    <dgm:cxn modelId="{D95F68FA-3C97-4AC8-9960-90D781222005}" type="presParOf" srcId="{2BA3BCF3-0FEE-43FC-BB37-1FF0BFC5C4DF}" destId="{B05B2B92-5A7C-4B37-8E3E-D39867456F31}" srcOrd="0" destOrd="0" presId="urn:microsoft.com/office/officeart/2005/8/layout/process5"/>
    <dgm:cxn modelId="{81DA2503-2A30-4740-8337-4AF66453D17C}" type="presParOf" srcId="{8A292B11-76CC-43BF-B6DA-2EAED8741DA2}" destId="{CF183B9C-E8AB-47C0-B7AD-37C3F58655D1}" srcOrd="2" destOrd="0" presId="urn:microsoft.com/office/officeart/2005/8/layout/process5"/>
    <dgm:cxn modelId="{7B7A4109-F3D2-4055-A661-86C5F85ECFFA}" type="presParOf" srcId="{8A292B11-76CC-43BF-B6DA-2EAED8741DA2}" destId="{C67D239D-AF6E-4784-8ED3-AC2E045DF4AF}" srcOrd="3" destOrd="0" presId="urn:microsoft.com/office/officeart/2005/8/layout/process5"/>
    <dgm:cxn modelId="{2515ED14-5C36-4496-96AA-90635BB4E77B}" type="presParOf" srcId="{C67D239D-AF6E-4784-8ED3-AC2E045DF4AF}" destId="{AB8C2CD1-90E6-4D45-AEE7-F58ADB6D8C1B}" srcOrd="0" destOrd="0" presId="urn:microsoft.com/office/officeart/2005/8/layout/process5"/>
    <dgm:cxn modelId="{5D3D426B-C967-4DCA-89F9-C6905B207334}" type="presParOf" srcId="{8A292B11-76CC-43BF-B6DA-2EAED8741DA2}" destId="{A3248A45-0169-485B-B238-B906D6085DB6}" srcOrd="4" destOrd="0" presId="urn:microsoft.com/office/officeart/2005/8/layout/process5"/>
    <dgm:cxn modelId="{2DBB8EE3-0095-48BE-A825-49C451D96434}" type="presParOf" srcId="{8A292B11-76CC-43BF-B6DA-2EAED8741DA2}" destId="{85EB3773-0F39-43A4-A840-E0866829E68A}" srcOrd="5" destOrd="0" presId="urn:microsoft.com/office/officeart/2005/8/layout/process5"/>
    <dgm:cxn modelId="{2745212C-9AA0-4363-BCE1-3FCD787B0817}" type="presParOf" srcId="{85EB3773-0F39-43A4-A840-E0866829E68A}" destId="{C58AE716-8486-4B79-A7E6-94B5696F215D}" srcOrd="0" destOrd="0" presId="urn:microsoft.com/office/officeart/2005/8/layout/process5"/>
    <dgm:cxn modelId="{8FAAFB98-38E5-40A7-A6EB-2787FA810CBE}" type="presParOf" srcId="{8A292B11-76CC-43BF-B6DA-2EAED8741DA2}" destId="{FD7DB7D0-2119-4AF2-933C-7B365E101C3D}" srcOrd="6" destOrd="0" presId="urn:microsoft.com/office/officeart/2005/8/layout/process5"/>
    <dgm:cxn modelId="{FBD2F0C1-F08C-4362-8602-55840F90978E}" type="presParOf" srcId="{8A292B11-76CC-43BF-B6DA-2EAED8741DA2}" destId="{D389DDFC-884D-49FA-A4F0-5464826AA0AA}" srcOrd="7" destOrd="0" presId="urn:microsoft.com/office/officeart/2005/8/layout/process5"/>
    <dgm:cxn modelId="{9CF157A6-7868-443A-9F06-AADEC4452C3F}" type="presParOf" srcId="{D389DDFC-884D-49FA-A4F0-5464826AA0AA}" destId="{B814AD2A-3A8E-4B32-AC88-09A8EE9F7670}" srcOrd="0" destOrd="0" presId="urn:microsoft.com/office/officeart/2005/8/layout/process5"/>
    <dgm:cxn modelId="{3ACD257C-3C61-4AEC-991B-91C655A47FC9}" type="presParOf" srcId="{8A292B11-76CC-43BF-B6DA-2EAED8741DA2}" destId="{D0A69DC7-F208-42A3-8D02-42E2F4A3E188}" srcOrd="8" destOrd="0" presId="urn:microsoft.com/office/officeart/2005/8/layout/process5"/>
    <dgm:cxn modelId="{EB271C1D-E574-43EB-B3F2-9954F93FA067}" type="presParOf" srcId="{8A292B11-76CC-43BF-B6DA-2EAED8741DA2}" destId="{89701DE1-4579-4B8A-8902-6114B8E18D6C}" srcOrd="9" destOrd="0" presId="urn:microsoft.com/office/officeart/2005/8/layout/process5"/>
    <dgm:cxn modelId="{9C6DEFC3-B43F-4529-8546-B2BB6BFCEC6E}" type="presParOf" srcId="{89701DE1-4579-4B8A-8902-6114B8E18D6C}" destId="{08862B25-ACFA-4CB0-A550-7C8C9AA3D998}" srcOrd="0" destOrd="0" presId="urn:microsoft.com/office/officeart/2005/8/layout/process5"/>
    <dgm:cxn modelId="{DE79056F-039C-476B-BC16-422DEF21F7C7}" type="presParOf" srcId="{8A292B11-76CC-43BF-B6DA-2EAED8741DA2}" destId="{EF0B6562-7E44-43C5-88DE-9170611DEAD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827B8-7C32-4F12-AF29-04A003B19130}" type="datetimeFigureOut">
              <a:rPr lang="en-US" smtClean="0"/>
              <a:t>6/21/2013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AA458-CF6D-4A64-942C-E6706B00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4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AA458-CF6D-4A64-942C-E6706B006D7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1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Figure 4.4.5, the main effect of measurement variability is the Part-to-Part.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estimate of S/N ratio is larger than 5 and so is DR ratio. Both indicators show the precision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gauge is excellent.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AA458-CF6D-4A64-942C-E6706B006D7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3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Figure 4.4.9, the main effect of measurement variability is the Part-to-Part.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estimate of S/N ratio is larger than 5 and so is DR ratio. Both indicators show the precision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gauge is excellent.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AA458-CF6D-4A64-942C-E6706B006D7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63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Figure 4.4.11, the main effect of measurement variability is the Part-to-Part.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estimate of S/N ratio is 2.66754 smaller than 5 and DR ratio is 4.558 larger than 4.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AA458-CF6D-4A64-942C-E6706B006D7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93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C0E65-68EC-47C0-BC64-04513FD79FF9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292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36B3-C9A9-4999-8176-A9B50BC4BB94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2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F19FD-0174-4B05-92F8-57FB86DF0EB8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14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671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353788"/>
            <a:ext cx="10058400" cy="451530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221C-8A42-4B43-9E77-4CAE4829921B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14847" y="6459785"/>
            <a:ext cx="1312025" cy="365125"/>
          </a:xfrm>
        </p:spPr>
        <p:txBody>
          <a:bodyPr/>
          <a:lstStyle>
            <a:lvl1pPr>
              <a:defRPr sz="1800"/>
            </a:lvl1pPr>
          </a:lstStyle>
          <a:p>
            <a:fld id="{A20624DA-CF5D-4E8E-9E39-4734B444A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4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639A3-CFFF-4F21-AA67-A41C39FEE8B6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170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0A7E9-7ACE-4498-983E-3CFE95CE4FBF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639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19E9-658C-4D2B-AE97-36325FEC6DC1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3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2A5E-E80D-420E-8B09-68B41C2807B3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2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1439F-B63C-4800-BB5E-230C61222E19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3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080668E-3680-4F55-9E03-692DB7AA8DF7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7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6BB65-DC01-438B-ADB6-C0813507E838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9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128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298471"/>
            <a:ext cx="10058400" cy="466968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BB5357C-B7F2-4082-879A-1FCFF02341E4}" type="datetime1">
              <a:rPr lang="en-US" altLang="zh-TW" smtClean="0"/>
              <a:t>6/21/2013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20624DA-CF5D-4E8E-9E39-4734B444A8BE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81657" y="128659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369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4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4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0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1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8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0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1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1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2.w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3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3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3.w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7200" b="1" dirty="0" smtClean="0"/>
              <a:t>Quality Management</a:t>
            </a:r>
            <a:br>
              <a:rPr lang="en-US" altLang="zh-TW" sz="7200" b="1" dirty="0" smtClean="0"/>
            </a:br>
            <a:r>
              <a:rPr lang="en-US" altLang="zh-TW" sz="7200" b="1" dirty="0" smtClean="0"/>
              <a:t>Final Report</a:t>
            </a:r>
            <a:endParaRPr lang="zh-TW" altLang="en-US" sz="7200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1258784" y="4325111"/>
            <a:ext cx="9797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/>
              <a:t>Instructor: Prof. </a:t>
            </a:r>
            <a:r>
              <a:rPr lang="en-US" altLang="zh-TW" sz="2000" dirty="0" err="1"/>
              <a:t>Jeh</a:t>
            </a:r>
            <a:r>
              <a:rPr lang="en-US" altLang="zh-TW" sz="2000" dirty="0"/>
              <a:t>-Nan Pan</a:t>
            </a:r>
            <a:endParaRPr lang="zh-TW" altLang="zh-TW" sz="2000" dirty="0"/>
          </a:p>
          <a:p>
            <a:r>
              <a:rPr lang="en-US" altLang="zh-TW" sz="2000" dirty="0"/>
              <a:t>Group members:</a:t>
            </a:r>
            <a:endParaRPr lang="zh-TW" altLang="zh-TW" sz="2000" dirty="0"/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Nguyen </a:t>
            </a:r>
            <a:r>
              <a:rPr lang="en-US" altLang="zh-TW" sz="2000" dirty="0" err="1"/>
              <a:t>Thi</a:t>
            </a:r>
            <a:r>
              <a:rPr lang="en-US" altLang="zh-TW" sz="2000" dirty="0"/>
              <a:t> Ngoc Hung (Sarah) – RA6017654</a:t>
            </a:r>
            <a:endParaRPr lang="zh-TW" altLang="zh-TW" sz="2000" dirty="0"/>
          </a:p>
          <a:p>
            <a:r>
              <a:rPr lang="en-US" altLang="zh-TW" sz="2000" dirty="0" smtClean="0"/>
              <a:t>	Nguyen Thu </a:t>
            </a:r>
            <a:r>
              <a:rPr lang="en-US" altLang="zh-TW" sz="2000" dirty="0" err="1" smtClean="0"/>
              <a:t>Thuy</a:t>
            </a:r>
            <a:r>
              <a:rPr lang="en-US" altLang="zh-TW" sz="2000" dirty="0" smtClean="0"/>
              <a:t> (Aki) -   RA 8017058                                      </a:t>
            </a:r>
          </a:p>
          <a:p>
            <a:r>
              <a:rPr lang="en-US" altLang="zh-TW" sz="2000" dirty="0" smtClean="0"/>
              <a:t>	</a:t>
            </a:r>
            <a:r>
              <a:rPr lang="en-US" altLang="zh-TW" sz="2000" dirty="0" err="1" smtClean="0"/>
              <a:t>Szu</a:t>
            </a:r>
            <a:r>
              <a:rPr lang="en-US" altLang="zh-TW" sz="2000" dirty="0" smtClean="0"/>
              <a:t>-Chen </a:t>
            </a:r>
            <a:r>
              <a:rPr lang="en-US" altLang="zh-TW" sz="2000" dirty="0" err="1" smtClean="0"/>
              <a:t>Ou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– R26014103</a:t>
            </a:r>
          </a:p>
          <a:p>
            <a:r>
              <a:rPr lang="en-US" altLang="zh-TW" sz="2000" dirty="0"/>
              <a:t>	</a:t>
            </a:r>
            <a:r>
              <a:rPr lang="en-US" altLang="zh-TW" sz="2000" dirty="0" smtClean="0"/>
              <a:t>Wan-Tzu Tsai – R26014064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0051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0967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1.2 Product 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6828"/>
            <a:ext cx="10515600" cy="4670135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      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310" y="1506827"/>
            <a:ext cx="4445969" cy="467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044" y="1352281"/>
            <a:ext cx="4616271" cy="4644080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41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1.3 Research Purpose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3165"/>
            <a:ext cx="10515600" cy="437191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 perform </a:t>
            </a:r>
            <a:r>
              <a:rPr lang="en-US" sz="2400" dirty="0"/>
              <a:t>the measurements and minimize errors by studying the following </a:t>
            </a:r>
            <a:r>
              <a:rPr lang="en-US" sz="2400" dirty="0" smtClean="0"/>
              <a:t>factors:</a:t>
            </a:r>
          </a:p>
          <a:p>
            <a:r>
              <a:rPr lang="en-US" sz="2400" dirty="0"/>
              <a:t>The precision of the </a:t>
            </a:r>
            <a:r>
              <a:rPr lang="en-US" sz="2400" dirty="0" smtClean="0"/>
              <a:t>measurements: </a:t>
            </a:r>
            <a:r>
              <a:rPr lang="en-US" sz="2400" dirty="0"/>
              <a:t>Expecting the potential errors which could be made by human errors and measuring instrument </a:t>
            </a:r>
            <a:r>
              <a:rPr lang="en-US" sz="2400" dirty="0" smtClean="0"/>
              <a:t>errors; </a:t>
            </a:r>
            <a:r>
              <a:rPr lang="en-US" sz="2400" dirty="0"/>
              <a:t>developed detailed and cautious measuring procedure and employed measurement capability index to maintain the stability and capability of the measurement system</a:t>
            </a:r>
            <a:r>
              <a:rPr lang="en-US" sz="2400" dirty="0" smtClean="0"/>
              <a:t> </a:t>
            </a:r>
          </a:p>
          <a:p>
            <a:r>
              <a:rPr lang="en-US" sz="2400" dirty="0"/>
              <a:t>The variation of the </a:t>
            </a:r>
            <a:r>
              <a:rPr lang="en-US" sz="2400" dirty="0" smtClean="0"/>
              <a:t>product: Random samples from three brands; </a:t>
            </a:r>
            <a:r>
              <a:rPr lang="en-US" sz="2400" dirty="0"/>
              <a:t>X bar and R charts are also </a:t>
            </a:r>
            <a:r>
              <a:rPr lang="en-US" sz="2400" dirty="0" smtClean="0"/>
              <a:t>applied.</a:t>
            </a:r>
          </a:p>
          <a:p>
            <a:r>
              <a:rPr lang="en-US" sz="2400" dirty="0"/>
              <a:t>Process </a:t>
            </a:r>
            <a:r>
              <a:rPr lang="en-US" sz="2400" dirty="0" smtClean="0"/>
              <a:t>capability: </a:t>
            </a:r>
            <a:r>
              <a:rPr lang="en-US" sz="2400" dirty="0"/>
              <a:t>to examine whether the processes have met the product </a:t>
            </a:r>
            <a:r>
              <a:rPr lang="en-US" sz="2400" dirty="0" smtClean="0"/>
              <a:t>specifications.     </a:t>
            </a:r>
            <a:endParaRPr lang="en-US" sz="24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37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1.4 Measurements Properties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032"/>
            <a:ext cx="10515600" cy="458387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 </a:t>
            </a:r>
            <a:r>
              <a:rPr lang="en-US" sz="2400" dirty="0"/>
              <a:t>provide consistent measurement data is important in the control of any </a:t>
            </a:r>
            <a:r>
              <a:rPr lang="en-US" sz="2400" dirty="0" smtClean="0"/>
              <a:t>process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/>
              <a:t>for the same measurement objects and measurement system regardless of present or future </a:t>
            </a:r>
            <a:r>
              <a:rPr lang="en-US" sz="2400" dirty="0" smtClean="0"/>
              <a:t>should </a:t>
            </a:r>
            <a:r>
              <a:rPr lang="en-US" sz="2400" dirty="0"/>
              <a:t>have the </a:t>
            </a:r>
            <a:r>
              <a:rPr lang="en-US" sz="2400" dirty="0" smtClean="0"/>
              <a:t>“stability”. </a:t>
            </a:r>
          </a:p>
          <a:p>
            <a:r>
              <a:rPr lang="en-US" sz="2400" dirty="0" smtClean="0"/>
              <a:t>Measurement </a:t>
            </a:r>
            <a:r>
              <a:rPr lang="en-US" sz="2400" dirty="0"/>
              <a:t>errors can only be diminished if the errors or variations contributed individually by each of these factors can also be </a:t>
            </a:r>
            <a:r>
              <a:rPr lang="en-US" sz="2400" dirty="0" smtClean="0"/>
              <a:t>minimized.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same gage provide consistent measurement readings regardless of how many times the same operator of the gage repeats the measurement process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same gage can give consistent measurement readings no matter who performs the measurements under the same conditions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8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0" y="205869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 smtClean="0"/>
              <a:t>2. Research Procedure and Method</a:t>
            </a:r>
            <a:endParaRPr lang="en-US" sz="66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2.1 Measuring Process</a:t>
            </a:r>
            <a:endParaRPr lang="en-US" b="1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838200" y="1133341"/>
            <a:ext cx="10515600" cy="5043622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290837" y="1386930"/>
            <a:ext cx="9610325" cy="4790033"/>
            <a:chOff x="834441" y="1065229"/>
            <a:chExt cx="10515603" cy="5617998"/>
          </a:xfrm>
        </p:grpSpPr>
        <p:sp>
          <p:nvSpPr>
            <p:cNvPr id="5" name="Rounded Rectangle 4"/>
            <p:cNvSpPr/>
            <p:nvPr/>
          </p:nvSpPr>
          <p:spPr>
            <a:xfrm>
              <a:off x="838199" y="1070078"/>
              <a:ext cx="1859925" cy="11462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Sampling Plan</a:t>
              </a:r>
              <a:endParaRPr lang="en-US" sz="1400" b="1" dirty="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672359" y="1065229"/>
              <a:ext cx="1859925" cy="11462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Randomly Selected Samples</a:t>
              </a:r>
              <a:endParaRPr lang="en-US" sz="1400" b="1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581239" y="1065229"/>
              <a:ext cx="1859925" cy="11462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Cause Analysis Chart to define Control Variables</a:t>
              </a:r>
              <a:endParaRPr lang="en-US" sz="1400" b="1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490119" y="1164040"/>
              <a:ext cx="1859925" cy="11462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Assign Number to Products and Operators</a:t>
              </a:r>
              <a:endParaRPr lang="en-US" sz="1400" b="1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34441" y="2649178"/>
              <a:ext cx="1859925" cy="11462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Measure and Record the Length of the Samples</a:t>
              </a:r>
              <a:endParaRPr lang="en-US" sz="1400" b="1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664846" y="2649178"/>
              <a:ext cx="1867438" cy="11433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Calibrate the Caliber</a:t>
              </a:r>
              <a:endParaRPr lang="en-US" sz="1400" b="1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502763" y="3178170"/>
              <a:ext cx="2140704" cy="131758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Create random sampling order for measuring by operators, brands and samples</a:t>
              </a:r>
              <a:endParaRPr lang="en-US" sz="1400" b="1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9482607" y="3352360"/>
              <a:ext cx="1867437" cy="11433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Identify samples by matrix paper</a:t>
              </a:r>
              <a:endParaRPr lang="en-US" sz="1400" b="1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34441" y="3902864"/>
              <a:ext cx="1867437" cy="114339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Measure and record the weights of the samples</a:t>
              </a:r>
              <a:endParaRPr lang="en-US" sz="1400" b="1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675646" y="3902864"/>
              <a:ext cx="1867438" cy="115047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Set up one calibrate the weight scale</a:t>
              </a:r>
              <a:endParaRPr lang="en-US" sz="1400" b="1" dirty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672359" y="5539118"/>
              <a:ext cx="1867438" cy="114410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Gauge R&amp;R Analysis (GRR)</a:t>
              </a:r>
              <a:endParaRPr lang="en-US" sz="1400" b="1" dirty="0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581239" y="5532750"/>
              <a:ext cx="1859925" cy="115047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Process Capability Analysis (PCA)</a:t>
              </a:r>
              <a:endParaRPr lang="en-US" sz="1400" b="1" dirty="0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2927664" y="1406519"/>
              <a:ext cx="515155" cy="591093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ight Arrow 17"/>
            <p:cNvSpPr/>
            <p:nvPr/>
          </p:nvSpPr>
          <p:spPr>
            <a:xfrm>
              <a:off x="5785566" y="1406518"/>
              <a:ext cx="542391" cy="564121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ight Arrow 18"/>
            <p:cNvSpPr/>
            <p:nvPr/>
          </p:nvSpPr>
          <p:spPr>
            <a:xfrm>
              <a:off x="8694446" y="1406519"/>
              <a:ext cx="515155" cy="564120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Down Arrow 19"/>
            <p:cNvSpPr/>
            <p:nvPr/>
          </p:nvSpPr>
          <p:spPr>
            <a:xfrm>
              <a:off x="10153993" y="2530844"/>
              <a:ext cx="523386" cy="596480"/>
            </a:xfrm>
            <a:prstGeom prst="down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Left Arrow 20"/>
            <p:cNvSpPr/>
            <p:nvPr/>
          </p:nvSpPr>
          <p:spPr>
            <a:xfrm>
              <a:off x="8694445" y="3647619"/>
              <a:ext cx="515155" cy="550049"/>
            </a:xfrm>
            <a:prstGeom prst="lef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22" name="Left Arrow 21"/>
            <p:cNvSpPr/>
            <p:nvPr/>
          </p:nvSpPr>
          <p:spPr>
            <a:xfrm>
              <a:off x="5785566" y="3698394"/>
              <a:ext cx="515155" cy="499274"/>
            </a:xfrm>
            <a:prstGeom prst="lef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Left Arrow 22"/>
            <p:cNvSpPr/>
            <p:nvPr/>
          </p:nvSpPr>
          <p:spPr>
            <a:xfrm>
              <a:off x="2927663" y="3566320"/>
              <a:ext cx="515155" cy="580574"/>
            </a:xfrm>
            <a:prstGeom prst="lef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Up Arrow 23"/>
            <p:cNvSpPr/>
            <p:nvPr/>
          </p:nvSpPr>
          <p:spPr>
            <a:xfrm rot="5400000">
              <a:off x="5809804" y="5850410"/>
              <a:ext cx="466677" cy="515155"/>
            </a:xfrm>
            <a:prstGeom prst="up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Down Arrow 24"/>
            <p:cNvSpPr/>
            <p:nvPr/>
          </p:nvSpPr>
          <p:spPr>
            <a:xfrm rot="19136128">
              <a:off x="2561752" y="5351101"/>
              <a:ext cx="679694" cy="870137"/>
            </a:xfrm>
            <a:prstGeom prst="down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投影片編號版面配置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3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2.2 Cause and Effect Diagram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448873"/>
            <a:ext cx="10611118" cy="472809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49732" y="1751156"/>
            <a:ext cx="10914929" cy="4123524"/>
            <a:chOff x="131780" y="1321356"/>
            <a:chExt cx="12019761" cy="5171881"/>
          </a:xfrm>
        </p:grpSpPr>
        <p:cxnSp>
          <p:nvCxnSpPr>
            <p:cNvPr id="6" name="Straight Arrow Connector 5"/>
            <p:cNvCxnSpPr/>
            <p:nvPr/>
          </p:nvCxnSpPr>
          <p:spPr>
            <a:xfrm flipV="1">
              <a:off x="643944" y="3670479"/>
              <a:ext cx="10586433" cy="128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704846" y="6123905"/>
              <a:ext cx="13195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5. Machines</a:t>
              </a:r>
              <a:endParaRPr lang="en-US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416676" y="1690688"/>
              <a:ext cx="1519707" cy="19797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4576292" y="1703567"/>
              <a:ext cx="1519707" cy="19797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735909" y="1703567"/>
              <a:ext cx="1519707" cy="19797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1171977" y="3683359"/>
              <a:ext cx="1764406" cy="23439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4331593" y="3670479"/>
              <a:ext cx="1764406" cy="23439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7491210" y="3676918"/>
              <a:ext cx="1764406" cy="23439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0119446" y="3832188"/>
              <a:ext cx="2032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Measurement Error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2307" y="6123905"/>
              <a:ext cx="12043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4. Material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1618" y="1339404"/>
              <a:ext cx="1341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1. Personnel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50092" y="6123905"/>
              <a:ext cx="1616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6. Environment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45222" y="1339404"/>
              <a:ext cx="1825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3. Measurements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04846" y="1321356"/>
              <a:ext cx="13087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2. Methods 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8979" y="2080874"/>
              <a:ext cx="16140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Operating skills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5068" y="2597172"/>
              <a:ext cx="1719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Hands’ sweating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823812" y="2025331"/>
              <a:ext cx="20858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Measuring positions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33030" y="1731651"/>
              <a:ext cx="20734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Communication between operators and data key-in person</a:t>
              </a:r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782578" y="2204883"/>
              <a:ext cx="205365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Variation between measuring and reading results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1780" y="4521420"/>
              <a:ext cx="19470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Defective products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71873" y="4041788"/>
              <a:ext cx="16088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Start from Zero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631844" y="4509349"/>
              <a:ext cx="1368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Caliper error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936382" y="5039628"/>
              <a:ext cx="181817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Weight scale error (not balanced…)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77590" y="4038192"/>
              <a:ext cx="13885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Temperature</a:t>
              </a:r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950092" y="4544182"/>
              <a:ext cx="104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Humidity</a:t>
              </a:r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95748" y="5050172"/>
              <a:ext cx="1048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Vibration</a:t>
              </a:r>
              <a:endParaRPr lang="en-US" dirty="0"/>
            </a:p>
          </p:txBody>
        </p:sp>
      </p:grpSp>
      <p:sp>
        <p:nvSpPr>
          <p:cNvPr id="32" name="投影片編號版面配置區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1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0" y="20586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/>
              <a:t>3. Data Collection</a:t>
            </a:r>
            <a:endParaRPr lang="en-US" sz="66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3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555" y="342992"/>
            <a:ext cx="10541317" cy="107460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3.1 Guidelines for the use of the instrument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1. Use the same measuring instruments. </a:t>
            </a:r>
          </a:p>
          <a:p>
            <a:r>
              <a:rPr lang="en-US" sz="2400" dirty="0"/>
              <a:t>2. After each measurement, calibrate the measuring tool.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8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85" y="-18228"/>
            <a:ext cx="10955655" cy="1363829"/>
          </a:xfrm>
        </p:spPr>
        <p:txBody>
          <a:bodyPr>
            <a:normAutofit/>
          </a:bodyPr>
          <a:lstStyle/>
          <a:p>
            <a:r>
              <a:rPr lang="en-US" sz="4000" b="1" dirty="0"/>
              <a:t>3.2 Products and Instrument of Measurement                 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1. Products: Battery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圖片 7" descr="商品圖片"/>
          <p:cNvPicPr/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02" y="1953552"/>
            <a:ext cx="1731104" cy="2047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5" descr="http://di1-1.shoppingshadow.com/images/pi/33/96/94/30421930-260x260-0-0_Energizer+Eveready+Super+Heavy+Duty+Aaa+Batteries+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874" y="2382592"/>
            <a:ext cx="1551399" cy="1284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6" descr="http://www.laisun.net/_upload/650/p_GP%20Greencell%20AA%204s%20wb25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641" y="2112136"/>
            <a:ext cx="1782920" cy="17378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020536" y="3928535"/>
            <a:ext cx="6597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2. Measuring Tools: Caliper and Precision Balances</a:t>
            </a:r>
            <a:endParaRPr lang="en-US" sz="2400" b="1" dirty="0"/>
          </a:p>
        </p:txBody>
      </p:sp>
      <p:pic>
        <p:nvPicPr>
          <p:cNvPr id="10" name="圖片 3" descr="http://image.made-in-china.com/2f0j00WBvTOcrnLLkM/Vernier-Caliper-2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402" y="4036909"/>
            <a:ext cx="2661330" cy="2629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圖片 4" descr="installation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933" y="3640353"/>
            <a:ext cx="1952625" cy="2600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140037" y="475585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Caliper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31864" y="4690506"/>
            <a:ext cx="1942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Precision Balances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656" y="5168448"/>
            <a:ext cx="2243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Instrument </a:t>
            </a:r>
            <a:r>
              <a:rPr lang="en-US" dirty="0" smtClean="0"/>
              <a:t>Precision </a:t>
            </a:r>
            <a:endParaRPr lang="en-US" dirty="0"/>
          </a:p>
          <a:p>
            <a:r>
              <a:rPr lang="en-US" dirty="0"/>
              <a:t>Height: 0.01mm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851561" y="5156735"/>
            <a:ext cx="21278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Instrument Precision</a:t>
            </a:r>
          </a:p>
          <a:p>
            <a:r>
              <a:rPr lang="en-US" dirty="0" smtClean="0"/>
              <a:t>Weight: 0.0001g</a:t>
            </a:r>
          </a:p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7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102" y="115153"/>
            <a:ext cx="10612755" cy="123863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3.3 Measurement Parameter Determination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Number </a:t>
            </a:r>
            <a:r>
              <a:rPr lang="en-US" sz="2400" dirty="0"/>
              <a:t>of battery: 20 pieces for each brand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Number </a:t>
            </a:r>
            <a:r>
              <a:rPr lang="en-US" sz="2400" dirty="0"/>
              <a:t>of surveyor: 3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Frequency </a:t>
            </a:r>
            <a:r>
              <a:rPr lang="en-US" sz="2400" dirty="0"/>
              <a:t>of measurement each surveyor: 2 </a:t>
            </a:r>
            <a:r>
              <a:rPr lang="en-US" sz="2400" dirty="0" smtClean="0"/>
              <a:t>times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Total Frequency of measurement: 3*2*20=120 times/brand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52261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353787"/>
            <a:ext cx="10058400" cy="4766793"/>
          </a:xfrm>
        </p:spPr>
        <p:txBody>
          <a:bodyPr>
            <a:normAutofit lnSpcReduction="10000"/>
          </a:bodyPr>
          <a:lstStyle/>
          <a:p>
            <a:r>
              <a:rPr lang="en-US" sz="3000" b="1" dirty="0" smtClean="0"/>
              <a:t>Part 1: Gauge R&amp;R and Process Capability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/>
              <a:t> Problem Formulation; Research Procedure and Methods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/>
              <a:t> Data Collection and Analysis of Results</a:t>
            </a:r>
          </a:p>
          <a:p>
            <a:r>
              <a:rPr lang="en-US" sz="3000" b="1" dirty="0" smtClean="0"/>
              <a:t>Part 2: Design of Experiment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sz="3000" dirty="0" smtClean="0"/>
              <a:t> Pareto Chart; Normal </a:t>
            </a:r>
            <a:r>
              <a:rPr lang="en-US" altLang="zh-TW" sz="3000" dirty="0"/>
              <a:t>Probability </a:t>
            </a:r>
            <a:r>
              <a:rPr lang="en-US" altLang="zh-TW" sz="3000" dirty="0" smtClean="0"/>
              <a:t>Plot; Main Effect; Interaction </a:t>
            </a:r>
            <a:r>
              <a:rPr lang="en-US" altLang="zh-TW" sz="3000" dirty="0"/>
              <a:t>Plot</a:t>
            </a:r>
            <a:endParaRPr lang="zh-TW" altLang="zh-TW" sz="3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sz="3000" dirty="0" smtClean="0"/>
              <a:t> ANOVA ; Regression Model; Predict </a:t>
            </a:r>
            <a:r>
              <a:rPr lang="en-US" altLang="zh-TW" sz="3000" dirty="0"/>
              <a:t>Optimal </a:t>
            </a:r>
            <a:r>
              <a:rPr lang="en-US" altLang="zh-TW" sz="3000" dirty="0" smtClean="0"/>
              <a:t>Combination; Confirmation Test.</a:t>
            </a:r>
          </a:p>
          <a:p>
            <a:pPr marL="0" indent="0">
              <a:buNone/>
            </a:pPr>
            <a:r>
              <a:rPr lang="en-US" altLang="zh-TW" sz="3000" b="1" dirty="0" smtClean="0"/>
              <a:t>Conclusion</a:t>
            </a:r>
            <a:endParaRPr lang="zh-TW" altLang="zh-TW" sz="3000" b="1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68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5158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/>
              <a:t>4. Analysis of </a:t>
            </a:r>
            <a:r>
              <a:rPr lang="en-US" sz="6600" b="1" dirty="0" smtClean="0"/>
              <a:t>Results</a:t>
            </a:r>
            <a:endParaRPr lang="en-US" sz="6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6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4.1 Descriptive Statistics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51" y="1812402"/>
            <a:ext cx="8095445" cy="544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Table 4.1.1 Descriptive statistics of height</a:t>
            </a:r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92827"/>
              </p:ext>
            </p:extLst>
          </p:nvPr>
        </p:nvGraphicFramePr>
        <p:xfrm>
          <a:off x="234226" y="2508632"/>
          <a:ext cx="5535508" cy="3132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3546"/>
                <a:gridCol w="1383546"/>
                <a:gridCol w="1384208"/>
                <a:gridCol w="1384208"/>
              </a:tblGrid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Height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Panasonic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Eveready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Greencell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Mean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50.217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49.851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49.875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StDev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0.0964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0.110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0.0867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Minimum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49.930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49.590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49.580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Q1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50.150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49.773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49.830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Median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50.230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49.860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49.880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Q3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50.280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49.920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49.930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Maximum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50.400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50.120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50.030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Range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0.47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0.530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0.450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17057" y="1737360"/>
            <a:ext cx="5382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Table 4.1.2 Descriptive statistics of weight</a:t>
            </a:r>
          </a:p>
          <a:p>
            <a:endParaRPr lang="en-US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852982"/>
              </p:ext>
            </p:extLst>
          </p:nvPr>
        </p:nvGraphicFramePr>
        <p:xfrm>
          <a:off x="6095999" y="2521685"/>
          <a:ext cx="5920934" cy="31063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9880"/>
                <a:gridCol w="1479880"/>
                <a:gridCol w="1480587"/>
                <a:gridCol w="1480587"/>
              </a:tblGrid>
              <a:tr h="3422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Weight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Panasonic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Eveready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Greencell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Mean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18.269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17.369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17.118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StDev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0.0996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0.192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Minimum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18.073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17.096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16.842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Q1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18.198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17.25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16.951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Median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18.302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17.342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17.119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Q3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18.331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17.573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17.208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Maximum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18.464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17.625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18.28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55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Range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0.391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0.529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1.439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622738" y="2431532"/>
            <a:ext cx="875763" cy="319653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568039" y="2431532"/>
            <a:ext cx="875763" cy="319653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419009" y="5203065"/>
            <a:ext cx="772732" cy="42500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2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-208071"/>
            <a:ext cx="10058400" cy="1450757"/>
          </a:xfrm>
        </p:spPr>
        <p:txBody>
          <a:bodyPr/>
          <a:lstStyle/>
          <a:p>
            <a:r>
              <a:rPr lang="en-US" b="1" dirty="0"/>
              <a:t>4.2 R Control Chart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91651" y="600892"/>
            <a:ext cx="3725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Panasonic - Height</a:t>
            </a:r>
            <a:endParaRPr lang="en-US" sz="3600" b="1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01385" y="1975756"/>
            <a:ext cx="13106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990034"/>
              </p:ext>
            </p:extLst>
          </p:nvPr>
        </p:nvGraphicFramePr>
        <p:xfrm>
          <a:off x="168727" y="1740471"/>
          <a:ext cx="5809405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727" y="1740471"/>
                        <a:ext cx="5809405" cy="3886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384471" y="2242908"/>
            <a:ext cx="156872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288360"/>
              </p:ext>
            </p:extLst>
          </p:nvPr>
        </p:nvGraphicFramePr>
        <p:xfrm>
          <a:off x="6187070" y="1740160"/>
          <a:ext cx="5829767" cy="3886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7070" y="1740160"/>
                        <a:ext cx="5829767" cy="38865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58461" y="5796644"/>
            <a:ext cx="4033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4.2.1 R chart of height (Panasonic)</a:t>
            </a:r>
          </a:p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096000" y="57088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kern="10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Figure 4.2.2 R chart of height (Panasonic) after excluding outliers</a:t>
            </a:r>
            <a:endParaRPr lang="en-US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481943" y="1611170"/>
            <a:ext cx="297223" cy="888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894047" y="1623443"/>
            <a:ext cx="161857" cy="708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50804" y="1229242"/>
            <a:ext cx="1009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10666831" y="1611171"/>
            <a:ext cx="201038" cy="7208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535880" y="1338939"/>
            <a:ext cx="2494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 of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9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8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534244"/>
              </p:ext>
            </p:extLst>
          </p:nvPr>
        </p:nvGraphicFramePr>
        <p:xfrm>
          <a:off x="6249673" y="1732648"/>
          <a:ext cx="5870493" cy="391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673" y="1732648"/>
                        <a:ext cx="5870493" cy="3913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857944"/>
              </p:ext>
            </p:extLst>
          </p:nvPr>
        </p:nvGraphicFramePr>
        <p:xfrm>
          <a:off x="201385" y="1732648"/>
          <a:ext cx="5870495" cy="391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85" y="1732648"/>
                        <a:ext cx="5870495" cy="3913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-223064"/>
            <a:ext cx="10058400" cy="1450757"/>
          </a:xfrm>
        </p:spPr>
        <p:txBody>
          <a:bodyPr/>
          <a:lstStyle/>
          <a:p>
            <a:r>
              <a:rPr lang="en-US" b="1" dirty="0"/>
              <a:t>4.2 R Control Chart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91645" y="581362"/>
            <a:ext cx="3835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Panasonic - Weight</a:t>
            </a:r>
            <a:endParaRPr lang="en-US" sz="3600" b="1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01385" y="1975756"/>
            <a:ext cx="13106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384471" y="2242908"/>
            <a:ext cx="156872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79582" y="5830931"/>
            <a:ext cx="407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4.2.3 R chart of weight (Panasonic)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26480" y="57480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Figure 4.2.4 R chart of weight (Panasonic) after excluding outliers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760655" y="1613654"/>
            <a:ext cx="772683" cy="932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127572" y="1254037"/>
            <a:ext cx="1009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201385" y="3162000"/>
            <a:ext cx="131379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6249673" y="3161999"/>
            <a:ext cx="1554539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291645" y="1252519"/>
            <a:ext cx="2033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2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8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59371" y="2203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4.2 R Control Chart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26730" y="545344"/>
            <a:ext cx="353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Eveready - Height</a:t>
            </a:r>
            <a:endParaRPr lang="en-US" sz="36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24543" y="24166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029891"/>
              </p:ext>
            </p:extLst>
          </p:nvPr>
        </p:nvGraphicFramePr>
        <p:xfrm>
          <a:off x="232325" y="1734713"/>
          <a:ext cx="5863675" cy="391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325" y="1734713"/>
                        <a:ext cx="5863675" cy="3913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59371" y="5790168"/>
            <a:ext cx="4006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kern="10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Figure 4.2.5 R chart of height (Eveready)</a:t>
            </a:r>
            <a:endParaRPr lang="en-US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03578" y="57193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kern="10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Figure 4.2.6 R chart of height (Eveready) after excluding outliers</a:t>
            </a:r>
            <a:endParaRPr lang="en-US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 flipV="1">
            <a:off x="6224481" y="3233974"/>
            <a:ext cx="154748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83667"/>
              </p:ext>
            </p:extLst>
          </p:nvPr>
        </p:nvGraphicFramePr>
        <p:xfrm>
          <a:off x="6209490" y="1744663"/>
          <a:ext cx="5884177" cy="391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9490" y="1744663"/>
                        <a:ext cx="5884177" cy="3913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1148768" y="1592920"/>
            <a:ext cx="590091" cy="888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43813" y="1192108"/>
            <a:ext cx="1009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672773" y="1601837"/>
            <a:ext cx="539584" cy="9233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07655" y="1256100"/>
            <a:ext cx="2494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 of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1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5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>
            <a:spLocks noChangeArrowheads="1"/>
          </p:cNvSpPr>
          <p:nvPr/>
        </p:nvSpPr>
        <p:spPr bwMode="auto">
          <a:xfrm flipV="1">
            <a:off x="6072722" y="3329785"/>
            <a:ext cx="145520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52748"/>
              </p:ext>
            </p:extLst>
          </p:nvPr>
        </p:nvGraphicFramePr>
        <p:xfrm>
          <a:off x="6072721" y="1738822"/>
          <a:ext cx="5903615" cy="394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721" y="1738822"/>
                        <a:ext cx="5903615" cy="3940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87405"/>
              </p:ext>
            </p:extLst>
          </p:nvPr>
        </p:nvGraphicFramePr>
        <p:xfrm>
          <a:off x="0" y="1738821"/>
          <a:ext cx="5913443" cy="394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38821"/>
                        <a:ext cx="5913443" cy="3947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394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4.2 R Control Chart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34804" y="565353"/>
            <a:ext cx="3649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Eveready - Weight</a:t>
            </a:r>
            <a:endParaRPr lang="en-US" sz="36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24543" y="24166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38200" y="5903829"/>
            <a:ext cx="3986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4.2.7 R chart of weight (Eveready)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96000" y="576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Figure 4.2.8 R chart of weight (Eveready) after excluding outliers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 flipV="1">
            <a:off x="6224481" y="3233974"/>
            <a:ext cx="154748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984219" y="1520893"/>
            <a:ext cx="698440" cy="871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041634" y="1256529"/>
            <a:ext cx="1009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28273" y="1236730"/>
            <a:ext cx="2031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0" y="3336344"/>
            <a:ext cx="1548753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3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5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415967"/>
              </p:ext>
            </p:extLst>
          </p:nvPr>
        </p:nvGraphicFramePr>
        <p:xfrm>
          <a:off x="6162500" y="1744663"/>
          <a:ext cx="5809451" cy="3868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7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500" y="1744663"/>
                        <a:ext cx="5809451" cy="38684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52292" y="3258968"/>
            <a:ext cx="152639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606549"/>
              </p:ext>
            </p:extLst>
          </p:nvPr>
        </p:nvGraphicFramePr>
        <p:xfrm>
          <a:off x="152292" y="1744663"/>
          <a:ext cx="5872030" cy="3910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8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292" y="1744663"/>
                        <a:ext cx="5872030" cy="39100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966681" y="12575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4.2 R Control Chart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55127" y="667828"/>
            <a:ext cx="3616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Greencell</a:t>
            </a:r>
            <a:r>
              <a:rPr lang="en-US" sz="3600" b="1" dirty="0" smtClean="0"/>
              <a:t> - Height</a:t>
            </a:r>
            <a:endParaRPr lang="en-US" sz="36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24543" y="24166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6681" y="5790168"/>
            <a:ext cx="3986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4.2.9 R chart of height (</a:t>
            </a:r>
            <a:r>
              <a:rPr lang="en-US" dirty="0" err="1"/>
              <a:t>Greencell</a:t>
            </a:r>
            <a:r>
              <a:rPr lang="en-US" dirty="0"/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62500" y="578871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Figure 4.2.10 R chart of height (</a:t>
            </a:r>
            <a:r>
              <a:rPr lang="en-US" dirty="0" err="1"/>
              <a:t>Greencell</a:t>
            </a:r>
            <a:r>
              <a:rPr lang="en-US" dirty="0"/>
              <a:t>) after excluding outliers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 flipV="1">
            <a:off x="6224481" y="3233974"/>
            <a:ext cx="154748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020927" y="1501345"/>
            <a:ext cx="382385" cy="7006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47778" y="1178900"/>
            <a:ext cx="1009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21440" y="1194289"/>
            <a:ext cx="2031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 flipV="1">
            <a:off x="6162500" y="3217298"/>
            <a:ext cx="143873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27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5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152292" y="3093174"/>
            <a:ext cx="139812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254581"/>
              </p:ext>
            </p:extLst>
          </p:nvPr>
        </p:nvGraphicFramePr>
        <p:xfrm>
          <a:off x="152292" y="1744663"/>
          <a:ext cx="5815236" cy="386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292" y="1744663"/>
                        <a:ext cx="5815236" cy="386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52292" y="3258968"/>
            <a:ext cx="152639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66681" y="-3721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4.2 R Control Chart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14046" y="550423"/>
            <a:ext cx="3726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Greencell</a:t>
            </a:r>
            <a:r>
              <a:rPr lang="en-US" sz="3600" b="1" dirty="0" smtClean="0"/>
              <a:t> - Weight</a:t>
            </a:r>
            <a:endParaRPr lang="en-US" sz="36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24543" y="24166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4422" y="5844820"/>
            <a:ext cx="4145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4.2.11 R chart of weight (</a:t>
            </a:r>
            <a:r>
              <a:rPr lang="en-US" dirty="0" err="1"/>
              <a:t>Greencell</a:t>
            </a:r>
            <a:r>
              <a:rPr lang="en-US" dirty="0"/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62500" y="572284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Figure 4.2.12 R chart of weight (</a:t>
            </a:r>
            <a:r>
              <a:rPr lang="en-US" dirty="0" err="1"/>
              <a:t>Greencell</a:t>
            </a:r>
            <a:r>
              <a:rPr lang="en-US" dirty="0"/>
              <a:t>) after excluding outliers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 flipV="1">
            <a:off x="6224481" y="3233974"/>
            <a:ext cx="154748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3" name="Straight Arrow Connector 12"/>
          <p:cNvCxnSpPr>
            <a:endCxn id="15" idx="3"/>
          </p:cNvCxnSpPr>
          <p:nvPr/>
        </p:nvCxnSpPr>
        <p:spPr>
          <a:xfrm flipH="1" flipV="1">
            <a:off x="3612037" y="1412807"/>
            <a:ext cx="1317494" cy="815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602978" y="1212752"/>
            <a:ext cx="1009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Outliers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03097" y="1226968"/>
            <a:ext cx="2031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control Process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 flipV="1">
            <a:off x="6162500" y="3217298"/>
            <a:ext cx="143873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 flipV="1">
            <a:off x="6145875" y="3093174"/>
            <a:ext cx="155619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210639"/>
              </p:ext>
            </p:extLst>
          </p:nvPr>
        </p:nvGraphicFramePr>
        <p:xfrm>
          <a:off x="6145875" y="1759653"/>
          <a:ext cx="5815236" cy="386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8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5875" y="1759653"/>
                        <a:ext cx="5815236" cy="386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投影片編號版面配置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7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5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4.3 ANOVA and Residual Analysis 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342702"/>
                <a:ext cx="10058400" cy="4023360"/>
              </a:xfrm>
            </p:spPr>
            <p:txBody>
              <a:bodyPr/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The purpose of the experiment is to check whether the different operators and brands will influence the results obtained.</a:t>
                </a: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Assume validity</a:t>
                </a:r>
                <a:r>
                  <a:rPr lang="en-US" sz="2400" dirty="0">
                    <a:solidFill>
                      <a:schemeClr val="tx1"/>
                    </a:solidFill>
                  </a:rPr>
                  <a:t>:</a:t>
                </a:r>
              </a:p>
              <a:p>
                <a:pPr lvl="1"/>
                <a:r>
                  <a:rPr lang="en-US" sz="2000" dirty="0">
                    <a:solidFill>
                      <a:schemeClr val="tx1"/>
                    </a:solidFill>
                  </a:rPr>
                  <a:t>1. The random errors are normally distributed. </a:t>
                </a:r>
              </a:p>
              <a:p>
                <a:pPr lvl="1"/>
                <a:r>
                  <a:rPr lang="en-US" sz="2000" dirty="0">
                    <a:solidFill>
                      <a:schemeClr val="tx1"/>
                    </a:solidFill>
                  </a:rPr>
                  <a:t>2. The random errors have constant variance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. </a:t>
                </a:r>
              </a:p>
              <a:p>
                <a:pPr lvl="1"/>
                <a:r>
                  <a:rPr lang="en-US" sz="2000" dirty="0">
                    <a:solidFill>
                      <a:schemeClr val="tx1"/>
                    </a:solidFill>
                  </a:rPr>
                  <a:t>3. The random errors have zero mean. </a:t>
                </a:r>
              </a:p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342702"/>
                <a:ext cx="10058400" cy="4023360"/>
              </a:xfrm>
              <a:blipFill rotWithShape="0">
                <a:blip r:embed="rId2"/>
                <a:stretch>
                  <a:fillRect l="-909" t="-2121" r="-30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8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02" y="115116"/>
            <a:ext cx="10146277" cy="1161932"/>
          </a:xfrm>
        </p:spPr>
        <p:txBody>
          <a:bodyPr>
            <a:normAutofit fontScale="90000"/>
          </a:bodyPr>
          <a:lstStyle/>
          <a:p>
            <a:r>
              <a:rPr lang="en-US" sz="4400" b="1" dirty="0"/>
              <a:t>4.3.1 ANOVA and Residual Analysis for </a:t>
            </a:r>
            <a:r>
              <a:rPr lang="en-US" sz="4400" b="1" dirty="0" smtClean="0"/>
              <a:t>Height</a:t>
            </a:r>
            <a:endParaRPr lang="en-US" sz="4400" dirty="0"/>
          </a:p>
        </p:txBody>
      </p:sp>
      <p:sp>
        <p:nvSpPr>
          <p:cNvPr id="4" name="Rectangle 3"/>
          <p:cNvSpPr/>
          <p:nvPr/>
        </p:nvSpPr>
        <p:spPr>
          <a:xfrm>
            <a:off x="458200" y="1786208"/>
            <a:ext cx="4576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Table 4.3.1 Two-way ANOVA with interaction</a:t>
            </a:r>
            <a:endParaRPr lang="en-US" sz="20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789480"/>
              </p:ext>
            </p:extLst>
          </p:nvPr>
        </p:nvGraphicFramePr>
        <p:xfrm>
          <a:off x="114576" y="2394066"/>
          <a:ext cx="5116241" cy="3339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1226"/>
                <a:gridCol w="587164"/>
                <a:gridCol w="1001830"/>
                <a:gridCol w="873935"/>
                <a:gridCol w="788674"/>
                <a:gridCol w="703412"/>
              </a:tblGrid>
              <a:tr h="40098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Source                            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DF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SS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MS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F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P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9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Operator</a:t>
                      </a:r>
                      <a:endParaRPr lang="en-US" sz="1600" b="1" u="sng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0.5004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0.25019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30.05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en-US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9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dirty="0">
                          <a:effectLst/>
                        </a:rPr>
                        <a:t>Brand</a:t>
                      </a:r>
                      <a:endParaRPr lang="en-US" sz="1600" b="1" u="sng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10.0872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5.04361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605.84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en-US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9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Interaction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0.0135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0.00339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0.804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9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Error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351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2.9221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0.00833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31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Total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359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13.5232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3197"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 = 0.09124   R-</a:t>
                      </a:r>
                      <a:r>
                        <a:rPr lang="en-US" sz="1600" kern="0" dirty="0" err="1">
                          <a:effectLst/>
                        </a:rPr>
                        <a:t>Sq</a:t>
                      </a:r>
                      <a:r>
                        <a:rPr lang="en-US" sz="1600" kern="0" dirty="0">
                          <a:effectLst/>
                        </a:rPr>
                        <a:t> = 78.39%   R-</a:t>
                      </a:r>
                      <a:r>
                        <a:rPr lang="en-US" sz="1600" kern="0" dirty="0" err="1">
                          <a:effectLst/>
                        </a:rPr>
                        <a:t>Sq</a:t>
                      </a:r>
                      <a:r>
                        <a:rPr lang="en-US" sz="1600" kern="0" dirty="0">
                          <a:effectLst/>
                        </a:rPr>
                        <a:t>(</a:t>
                      </a:r>
                      <a:r>
                        <a:rPr lang="en-US" sz="1600" kern="0" dirty="0" err="1">
                          <a:effectLst/>
                        </a:rPr>
                        <a:t>adj</a:t>
                      </a:r>
                      <a:r>
                        <a:rPr lang="en-US" sz="1600" kern="0" dirty="0">
                          <a:effectLst/>
                        </a:rPr>
                        <a:t>) = </a:t>
                      </a:r>
                      <a:r>
                        <a:rPr lang="en-US" sz="1600" kern="0" dirty="0">
                          <a:solidFill>
                            <a:srgbClr val="FF0000"/>
                          </a:solidFill>
                          <a:effectLst/>
                        </a:rPr>
                        <a:t>77.90%</a:t>
                      </a:r>
                      <a:endParaRPr lang="en-US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 flipV="1">
            <a:off x="6533803" y="3208712"/>
            <a:ext cx="1209997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31892"/>
              </p:ext>
            </p:extLst>
          </p:nvPr>
        </p:nvGraphicFramePr>
        <p:xfrm>
          <a:off x="5332586" y="1970874"/>
          <a:ext cx="6799454" cy="4528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1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586" y="1970874"/>
                        <a:ext cx="6799454" cy="45288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879883" y="1602205"/>
            <a:ext cx="370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Figure 4.3.2 Residual Plots for Height</a:t>
            </a:r>
            <a:endParaRPr lang="en-US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9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sz="7200" b="1" dirty="0" smtClean="0"/>
              <a:t>Gauge R&amp;R and </a:t>
            </a:r>
            <a:r>
              <a:rPr lang="en-US" altLang="zh-TW" sz="7200" b="1" dirty="0"/>
              <a:t>Process </a:t>
            </a:r>
            <a:r>
              <a:rPr lang="en-US" altLang="zh-TW" sz="7200" b="1" dirty="0" smtClean="0"/>
              <a:t>Capability</a:t>
            </a:r>
            <a:endParaRPr lang="zh-TW" altLang="en-US" sz="72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1211284" y="4360736"/>
            <a:ext cx="9797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/>
              <a:t>Analysis for dry Primary Battery Size AA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1828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278" y="207885"/>
            <a:ext cx="10415273" cy="1157777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/>
              <a:t>4.3.2 </a:t>
            </a:r>
            <a:r>
              <a:rPr lang="en-US" sz="4400" b="1" dirty="0"/>
              <a:t>ANOVA and Residual Analysis </a:t>
            </a:r>
            <a:r>
              <a:rPr lang="en-US" sz="4400" b="1" dirty="0" smtClean="0"/>
              <a:t>for Weight</a:t>
            </a:r>
            <a:endParaRPr lang="en-US" sz="4400" dirty="0"/>
          </a:p>
        </p:txBody>
      </p:sp>
      <p:sp>
        <p:nvSpPr>
          <p:cNvPr id="4" name="Rectangle 3"/>
          <p:cNvSpPr/>
          <p:nvPr/>
        </p:nvSpPr>
        <p:spPr>
          <a:xfrm>
            <a:off x="400792" y="1837082"/>
            <a:ext cx="4363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4.3.3 Two-way ANOVA with interaction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 flipV="1">
            <a:off x="6533803" y="3208712"/>
            <a:ext cx="1209997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70886" y="1831739"/>
            <a:ext cx="3682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4.3.4 Residual Plots for 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0516090"/>
                  </p:ext>
                </p:extLst>
              </p:nvPr>
            </p:nvGraphicFramePr>
            <p:xfrm>
              <a:off x="192694" y="2224210"/>
              <a:ext cx="4887881" cy="36064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88060"/>
                    <a:gridCol w="486001"/>
                    <a:gridCol w="890590"/>
                    <a:gridCol w="849165"/>
                    <a:gridCol w="849167"/>
                    <a:gridCol w="724898"/>
                  </a:tblGrid>
                  <a:tr h="33904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0" dirty="0">
                              <a:effectLst/>
                            </a:rPr>
                            <a:t>Source</a:t>
                          </a:r>
                          <a:r>
                            <a:rPr lang="en-US" sz="1600" kern="0" dirty="0">
                              <a:effectLst/>
                            </a:rPr>
                            <a:t>                             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DF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SS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MS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F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P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Operator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87.9660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43.9830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1716.90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0.000</a:t>
                          </a:r>
                          <a:endParaRPr lang="en-US" sz="1600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Brand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0.0059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0.0030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0.12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0.891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Interaction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4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0.0108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0.0027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0.11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0.981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Error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351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8.9918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0.0256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 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Total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359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96.9745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 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22839">
                    <a:tc gridSpan="6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S=0.1601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600" i="1" kern="100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R</m:t>
                                  </m:r>
                                </m:e>
                                <m:sup>
                                  <m: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kern="100" dirty="0">
                              <a:effectLst/>
                            </a:rPr>
                            <a:t>=90.73%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600" i="1" kern="100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R</m:t>
                                  </m:r>
                                </m:e>
                                <m:sup>
                                  <m: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kern="100" dirty="0">
                              <a:effectLst/>
                            </a:rPr>
                            <a:t>(</a:t>
                          </a:r>
                          <a:r>
                            <a:rPr lang="en-US" sz="1600" kern="100" dirty="0" err="1">
                              <a:effectLst/>
                            </a:rPr>
                            <a:t>adj</a:t>
                          </a:r>
                          <a:r>
                            <a:rPr lang="en-US" sz="1600" kern="100" dirty="0">
                              <a:effectLst/>
                            </a:rPr>
                            <a:t>)=</a:t>
                          </a:r>
                          <a:r>
                            <a:rPr lang="en-US" sz="1600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90.52%</a:t>
                          </a:r>
                          <a:endParaRPr lang="en-US" sz="1600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0516090"/>
                  </p:ext>
                </p:extLst>
              </p:nvPr>
            </p:nvGraphicFramePr>
            <p:xfrm>
              <a:off x="192694" y="2224210"/>
              <a:ext cx="4887881" cy="36064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88060"/>
                    <a:gridCol w="486001"/>
                    <a:gridCol w="890590"/>
                    <a:gridCol w="849165"/>
                    <a:gridCol w="849167"/>
                    <a:gridCol w="724898"/>
                  </a:tblGrid>
                  <a:tr h="33904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0" dirty="0">
                              <a:effectLst/>
                            </a:rPr>
                            <a:t>Source</a:t>
                          </a:r>
                          <a:r>
                            <a:rPr lang="en-US" sz="1600" kern="0" dirty="0">
                              <a:effectLst/>
                            </a:rPr>
                            <a:t>                             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DF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SS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MS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F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P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Operator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87.9660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43.9830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1716.90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0.000</a:t>
                          </a:r>
                          <a:endParaRPr lang="en-US" sz="1600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Brand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0.0059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0.0030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0.12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0.891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Interaction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4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0.0108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0.0027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0.11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0.981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Error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351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8.9918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0.0256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 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689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>
                              <a:effectLst/>
                            </a:rPr>
                            <a:t>Total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359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96.9745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</a:rPr>
                            <a:t> </a:t>
                          </a:r>
                          <a:endParaRPr lang="en-US" sz="16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0" dirty="0">
                              <a:effectLst/>
                            </a:rPr>
                            <a:t> </a:t>
                          </a:r>
                          <a:endParaRPr lang="en-US" sz="16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22839"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125" t="-764286" r="-498" b="-285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566540" y="2177933"/>
            <a:ext cx="15129112" cy="4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590465"/>
              </p:ext>
            </p:extLst>
          </p:nvPr>
        </p:nvGraphicFramePr>
        <p:xfrm>
          <a:off x="5401611" y="2224210"/>
          <a:ext cx="6220906" cy="415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6" name="Graph" r:id="rId4" imgW="5486400" imgH="3657600" progId="MtbGraph.Document.16">
                  <p:embed/>
                </p:oleObj>
              </mc:Choice>
              <mc:Fallback>
                <p:oleObj name="Graph" r:id="rId4" imgW="5486400" imgH="3657600" progId="MtbGraph.Document.1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1611" y="2224210"/>
                        <a:ext cx="6220906" cy="4159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6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418" y="0"/>
            <a:ext cx="10058400" cy="1450757"/>
          </a:xfrm>
        </p:spPr>
        <p:txBody>
          <a:bodyPr/>
          <a:lstStyle/>
          <a:p>
            <a:r>
              <a:rPr lang="en-US" b="1" dirty="0"/>
              <a:t>4.4 Gauge R&amp;R Analysis           </a:t>
            </a:r>
            <a:endParaRPr lang="en-US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119756"/>
                  </p:ext>
                </p:extLst>
              </p:nvPr>
            </p:nvGraphicFramePr>
            <p:xfrm>
              <a:off x="838197" y="1690688"/>
              <a:ext cx="10816246" cy="38206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08123"/>
                    <a:gridCol w="5408123"/>
                  </a:tblGrid>
                  <a:tr h="447711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Ratio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Gauge Indicators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166598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1. P/T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zh-CN" alt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≤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10%: the gauge capability is adequate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10% &lt; P/T ratio &lt; 25%: the gauge capability is not adequate but acceptable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zh-CN" alt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≥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25%: the gauge capability is not acceptable</a:t>
                          </a:r>
                        </a:p>
                      </a:txBody>
                      <a:tcPr/>
                    </a:tc>
                  </a:tr>
                  <a:tr h="124975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2. SNR (Signal and Noise)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AIAG define it as the number of distinct categories that can be reliably obtained from measurements.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SNR </a:t>
                          </a:r>
                          <a:r>
                            <a:rPr lang="zh-CN" alt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≥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5: the precision of gauge is adequate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mtClean="0">
                                  <a:latin typeface="Cambria Math" panose="02040503050406030204" pitchFamily="18" charset="0"/>
                                </a:rPr>
                                <m:t>SNR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2: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𝑝𝑟𝑒𝑐𝑖𝑠𝑖𝑜𝑛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𝑜𝑓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𝑔𝑎𝑢𝑔𝑒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𝑖𝑛𝑎𝑑𝑒𝑞𝑢𝑎𝑡𝑒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447711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3. DR (Discrimination)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DR &gt; 4: 𝑡ℎ𝑒 𝑔𝑎𝑢𝑔𝑒 𝑖𝑠 𝑐𝑎𝑝𝑎𝑏𝑙𝑒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119756"/>
                  </p:ext>
                </p:extLst>
              </p:nvPr>
            </p:nvGraphicFramePr>
            <p:xfrm>
              <a:off x="838197" y="1690688"/>
              <a:ext cx="10816246" cy="38206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08123"/>
                    <a:gridCol w="5408123"/>
                  </a:tblGrid>
                  <a:tr h="447711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Ratio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Gauge Indicators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166598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1. P/T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zh-CN" alt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≤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10%: the gauge capability is adequate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10% &lt; P/T ratio &lt; 25%: the gauge capability is not adequate but acceptable</a:t>
                          </a:r>
                        </a:p>
                        <a:p>
                          <a:pPr marL="285750" marR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zh-CN" alt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≥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25%: the gauge capability is not acceptable</a:t>
                          </a:r>
                        </a:p>
                      </a:txBody>
                      <a:tcPr/>
                    </a:tc>
                  </a:tr>
                  <a:tr h="124975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2. SNR (Signal and Noise)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170874" r="-451" b="-4708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/>
                            <a:t>3. DR (Discrimination) ratio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DR &gt; 4: 𝑡ℎ𝑒 𝑔𝑎𝑢𝑔𝑒 𝑖𝑠 𝑐𝑎𝑝𝑎𝑏𝑙𝑒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410" y="-154391"/>
            <a:ext cx="10794656" cy="1450757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4.4.1 Gauge R&amp;R Analysis for Height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8114498" y="1151960"/>
            <a:ext cx="3725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Panasonic - Height</a:t>
            </a:r>
            <a:endParaRPr lang="en-US" sz="36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-575707" y="2211183"/>
            <a:ext cx="15991446" cy="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507248"/>
              </p:ext>
            </p:extLst>
          </p:nvPr>
        </p:nvGraphicFramePr>
        <p:xfrm>
          <a:off x="45550" y="2393097"/>
          <a:ext cx="6258150" cy="416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9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50" y="2393097"/>
                        <a:ext cx="6258150" cy="41632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77174" y="1896251"/>
            <a:ext cx="4794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kern="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Figure 4.4.1 Gage R&amp;R Study - ANOVA Method</a:t>
            </a:r>
            <a:endParaRPr lang="en-US" sz="20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63880" y="1847271"/>
            <a:ext cx="2319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kern="0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Table 4.4.2 Gage R&amp;R</a:t>
            </a:r>
            <a:endParaRPr lang="en-US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458383"/>
              </p:ext>
            </p:extLst>
          </p:nvPr>
        </p:nvGraphicFramePr>
        <p:xfrm>
          <a:off x="6320010" y="2393100"/>
          <a:ext cx="5841077" cy="4266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4828"/>
                <a:gridCol w="935593"/>
                <a:gridCol w="1066903"/>
                <a:gridCol w="847029"/>
                <a:gridCol w="819075"/>
                <a:gridCol w="977649"/>
              </a:tblGrid>
              <a:tr h="90614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%Contribution</a:t>
                      </a:r>
                      <a:endParaRPr lang="en-US" sz="1800" kern="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(of VarComp)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StdDev (SD)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Study Var</a:t>
                      </a:r>
                      <a:endParaRPr lang="en-US" sz="1800" kern="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(6 SD)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%Study Var</a:t>
                      </a:r>
                      <a:endParaRPr lang="en-US" sz="1800" kern="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(%SV)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Gage R&amp;R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0.003916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39.33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0.06257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0.37548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62.71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Repeatability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0.001408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14.14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0.03752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0.22516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37.61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Reproducibility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0.002507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25.19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0.05007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0.30047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50.19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2415">
                <a:tc>
                  <a:txBody>
                    <a:bodyPr/>
                    <a:lstStyle/>
                    <a:p>
                      <a:pPr marL="0" marR="0" indent="1270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Operator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0.001223  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12.29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0.03497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0.20985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35.05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 indent="1270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Operator*Part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0.001284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12.90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0.03584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0.21504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35.92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Part-To-Part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0.006041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60.67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0.07772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0.46635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77.89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58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Variation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0.009957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0.09978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0.59872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2415"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Number of Distinct Categories = 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63894" y="1235034"/>
            <a:ext cx="3725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Panasonic - Height</a:t>
            </a:r>
            <a:endParaRPr lang="en-US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66253" y="1690688"/>
                <a:ext cx="7825840" cy="29310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i="1" kern="0" smtClean="0">
                            <a:effectLst/>
                            <a:latin typeface="Cambria Math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P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T</m:t>
                        </m:r>
                      </m:den>
                    </m:f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𝑟𝑎𝑡𝑖𝑜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 kern="0">
                            <a:effectLst/>
                            <a:latin typeface="Cambria Math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6</m:t>
                        </m:r>
                        <m:sSub>
                          <m:sSubPr>
                            <m:ctrlPr>
                              <a:rPr lang="en-US" sz="2400" i="1" kern="0">
                                <a:effectLst/>
                                <a:latin typeface="Cambria Math"/>
                                <a:ea typeface="MingLiU" panose="02020509000000000000" pitchFamily="49" charset="-12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sz="2400" i="1" kern="0">
                                    <a:effectLst/>
                                    <a:latin typeface="Cambria Math"/>
                                    <a:ea typeface="MingLiU" panose="02020509000000000000" pitchFamily="49" charset="-12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 kern="0">
                                    <a:effectLst/>
                                    <a:latin typeface="Cambria Math" panose="02040503050406030204" pitchFamily="18" charset="0"/>
                                    <a:ea typeface="MingLiU" panose="02020509000000000000" pitchFamily="49" charset="-120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</m:acc>
                          </m:e>
                          <m:sub>
                            <m:r>
                              <a:rPr lang="en-US" sz="2400" i="1" kern="0">
                                <a:effectLst/>
                                <a:latin typeface="Cambria Math" panose="02040503050406030204" pitchFamily="18" charset="0"/>
                                <a:ea typeface="MingLiU" panose="02020509000000000000" pitchFamily="49" charset="-120"/>
                                <a:cs typeface="Times New Roman" panose="02020603050405020304" pitchFamily="18" charset="0"/>
                              </a:rPr>
                              <m:t>𝑔𝑎𝑢𝑔𝑒</m:t>
                            </m:r>
                          </m:sub>
                        </m:sSub>
                        <m:r>
                          <a:rPr lang="en-US" sz="2400" i="1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USL</m:t>
                        </m:r>
                        <m:r>
                          <a:rPr lang="en-US" sz="2400" i="1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2400" kern="0">
                            <a:effectLst/>
                            <a:latin typeface="Cambria Math" panose="02040503050406030204" pitchFamily="18" charset="0"/>
                            <a:ea typeface="MingLiU" panose="02020509000000000000" pitchFamily="49" charset="-120"/>
                            <a:cs typeface="Times New Roman" panose="02020603050405020304" pitchFamily="18" charset="0"/>
                          </a:rPr>
                          <m:t>LSL</m:t>
                        </m:r>
                      </m:den>
                    </m:f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kern="100">
                        <a:solidFill>
                          <a:srgbClr val="222222"/>
                        </a:solidFill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rPr>
                      <m:t>0.2122 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𝑤𝑒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𝑡𝑎𝑘𝑒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2400" i="1" kern="0">
                        <a:effectLst/>
                        <a:latin typeface="Cambria Math" panose="02040503050406030204" pitchFamily="18" charset="0"/>
                        <a:ea typeface="MingLiU" panose="02020509000000000000" pitchFamily="49" charset="-120"/>
                        <a:cs typeface="Times New Roman" panose="02020603050405020304" pitchFamily="18" charset="0"/>
                      </a:rPr>
                      <m:t>=6)</m:t>
                    </m:r>
                  </m:oMath>
                </a14:m>
                <a:r>
                  <a:rPr lang="en-US" altLang="zh-TW" sz="2400" dirty="0">
                    <a:solidFill>
                      <a:schemeClr val="dk1"/>
                    </a:solidFill>
                  </a:rPr>
                  <a:t> </a:t>
                </a:r>
                <a:endParaRPr lang="en-US" altLang="zh-TW" sz="2400" dirty="0" smtClean="0">
                  <a:solidFill>
                    <a:schemeClr val="dk1"/>
                  </a:solidFill>
                </a:endParaRPr>
              </a:p>
              <a:p>
                <a:pPr algn="ctr"/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SNR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1.756467 (</m:t>
                      </m:r>
                      <m:sSub>
                        <m:sSubPr>
                          <m:ctrlPr>
                            <a:rPr lang="en-US" sz="2400" i="1" kern="100">
                              <a:solidFill>
                                <a:srgbClr val="222222"/>
                              </a:solidFill>
                              <a:effectLst/>
                              <a:latin typeface="Cambria Math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ρ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p</m:t>
                          </m:r>
                        </m:sub>
                      </m:sSub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=60.67%)</m:t>
                      </m:r>
                    </m:oMath>
                  </m:oMathPara>
                </a14:m>
                <a:endParaRPr lang="en-US" sz="2400" kern="100" dirty="0" smtClean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DR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ratio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1−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4.0851767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3" y="1690688"/>
                <a:ext cx="7825840" cy="293105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78937" y="239931"/>
            <a:ext cx="11110144" cy="995103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4.4.1 Gauge R&amp;R Analysis for Height</a:t>
            </a:r>
            <a:endParaRPr lang="en-US" sz="44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33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7633668" y="2708636"/>
            <a:ext cx="42772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P/T ratio and DR ratio shows the gauge capability is acceptable.</a:t>
            </a:r>
          </a:p>
          <a:p>
            <a:r>
              <a:rPr lang="en-US" altLang="zh-TW" sz="2000" dirty="0" smtClean="0"/>
              <a:t>But SNR show the precision of gauge is inadequate.</a:t>
            </a:r>
          </a:p>
          <a:p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8389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40129" y="1249002"/>
            <a:ext cx="353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Eveready - Height</a:t>
            </a:r>
            <a:endParaRPr lang="en-US" sz="36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-575707" y="2211183"/>
            <a:ext cx="15991446" cy="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53094" y="1987207"/>
            <a:ext cx="2861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4.4.3 Gage R&amp;R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04554" y="2053717"/>
            <a:ext cx="2312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4.4.4 Gauge R&amp;R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38022" y="3416045"/>
            <a:ext cx="14610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989517"/>
              </p:ext>
            </p:extLst>
          </p:nvPr>
        </p:nvGraphicFramePr>
        <p:xfrm>
          <a:off x="38023" y="2514005"/>
          <a:ext cx="6165871" cy="4102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2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3" y="2514005"/>
                        <a:ext cx="6165871" cy="41024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543424"/>
              </p:ext>
            </p:extLst>
          </p:nvPr>
        </p:nvGraphicFramePr>
        <p:xfrm>
          <a:off x="6203894" y="2514006"/>
          <a:ext cx="5988105" cy="4102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2568"/>
                <a:gridCol w="857556"/>
                <a:gridCol w="1091435"/>
                <a:gridCol w="974495"/>
                <a:gridCol w="877046"/>
                <a:gridCol w="955005"/>
              </a:tblGrid>
              <a:tr h="8204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%Contribution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(of </a:t>
                      </a: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r>
                        <a:rPr lang="en-US" sz="1200" kern="0" dirty="0">
                          <a:effectLst/>
                        </a:rPr>
                        <a:t>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StdDev</a:t>
                      </a:r>
                      <a:r>
                        <a:rPr lang="en-US" sz="1200" kern="0" dirty="0">
                          <a:effectLst/>
                        </a:rPr>
                        <a:t> (SD)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(6 * 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(%SV)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Gage R&amp;R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0.00646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48.72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0.080408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0.48244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69.80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Repeatability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0.00222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16.79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0.047205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0.28323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40.98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Reproducibility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0.00423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31.93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0.065093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0.39055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56.51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 indent="1270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Operator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0.00276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20.86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0.052613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0.31568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45.67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 Operator*Part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0.00146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11.07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0.038327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0.22995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33.27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Part-To-Part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0.00680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51.28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0.082490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0.49493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71.61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Variation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0.01327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0.115195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0.69117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244"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Number of Distinct Categories = 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16742" y="-130654"/>
            <a:ext cx="11110130" cy="1450757"/>
          </a:xfrm>
        </p:spPr>
        <p:txBody>
          <a:bodyPr>
            <a:normAutofit/>
          </a:bodyPr>
          <a:lstStyle/>
          <a:p>
            <a:r>
              <a:rPr lang="en-US" b="1" dirty="0"/>
              <a:t>4.4.1 Gauge </a:t>
            </a:r>
            <a:r>
              <a:rPr lang="en-US" b="1" dirty="0" smtClean="0"/>
              <a:t>R&amp;R Analysis </a:t>
            </a:r>
            <a:r>
              <a:rPr lang="en-US" b="1" dirty="0"/>
              <a:t>for </a:t>
            </a:r>
            <a:r>
              <a:rPr lang="en-US" b="1" dirty="0" smtClean="0"/>
              <a:t>Height</a:t>
            </a:r>
            <a:endParaRPr 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4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8254" y="1261681"/>
            <a:ext cx="353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Eveready - Height</a:t>
            </a:r>
            <a:endParaRPr lang="en-US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13557" y="2131576"/>
                <a:ext cx="6860771" cy="2708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kern="0" smtClea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T</m:t>
                          </m:r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𝑟𝑎𝑡𝑖𝑜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6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i="1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𝑔𝑎𝑢𝑔𝑒</m:t>
                              </m:r>
                            </m:sub>
                          </m:sSub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USL</m:t>
                          </m:r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LSL</m:t>
                          </m:r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0.3206 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𝑤𝑒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𝑡𝑎𝑘𝑒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=6)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SNR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1.4508929 (</m:t>
                      </m:r>
                      <m:sSub>
                        <m:sSubPr>
                          <m:ctrlPr>
                            <a:rPr lang="en-US" sz="2400" i="1" kern="100">
                              <a:solidFill>
                                <a:srgbClr val="222222"/>
                              </a:solidFill>
                              <a:effectLst/>
                              <a:latin typeface="Cambria Math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ρ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p</m:t>
                          </m:r>
                        </m:sub>
                      </m:sSub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=51.28%)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DR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ratio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1−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3.1050903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557" y="2131576"/>
                <a:ext cx="6860771" cy="270824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16742" y="-36623"/>
            <a:ext cx="11110130" cy="1450757"/>
          </a:xfrm>
        </p:spPr>
        <p:txBody>
          <a:bodyPr>
            <a:normAutofit/>
          </a:bodyPr>
          <a:lstStyle/>
          <a:p>
            <a:r>
              <a:rPr lang="en-US" altLang="zh-TW" b="1" dirty="0"/>
              <a:t>4.4.1 Gauge R&amp;R Analysis for Height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35</a:t>
            </a:fld>
            <a:endParaRPr lang="en-US"/>
          </a:p>
        </p:txBody>
      </p:sp>
      <p:sp>
        <p:nvSpPr>
          <p:cNvPr id="2" name="文字方塊 1"/>
          <p:cNvSpPr txBox="1"/>
          <p:nvPr/>
        </p:nvSpPr>
        <p:spPr>
          <a:xfrm>
            <a:off x="7923168" y="2883150"/>
            <a:ext cx="3944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zh-TW" sz="2000" dirty="0" smtClean="0">
                <a:solidFill>
                  <a:schemeClr val="dk1"/>
                </a:solidFill>
              </a:rPr>
              <a:t>All indicators show the precision of gauge is inadequate.</a:t>
            </a:r>
            <a:endParaRPr lang="en-US" altLang="zh-TW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57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63880" y="1201552"/>
            <a:ext cx="3616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Greencell</a:t>
            </a:r>
            <a:r>
              <a:rPr lang="en-US" sz="3600" b="1" dirty="0" smtClean="0"/>
              <a:t> - Height</a:t>
            </a:r>
            <a:endParaRPr lang="en-US" sz="36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-575707" y="2211183"/>
            <a:ext cx="15991446" cy="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53094" y="1987207"/>
            <a:ext cx="2983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4.4.5 Gauge R&amp;R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04554" y="2053717"/>
            <a:ext cx="2312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4.4.6 Gauge R&amp;R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38022" y="3416045"/>
            <a:ext cx="14610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 flipV="1">
            <a:off x="4772" y="3275214"/>
            <a:ext cx="134158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643919"/>
              </p:ext>
            </p:extLst>
          </p:nvPr>
        </p:nvGraphicFramePr>
        <p:xfrm>
          <a:off x="4772" y="2489559"/>
          <a:ext cx="6162317" cy="4100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2" y="2489559"/>
                        <a:ext cx="6162317" cy="41003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699617"/>
              </p:ext>
            </p:extLst>
          </p:nvPr>
        </p:nvGraphicFramePr>
        <p:xfrm>
          <a:off x="6186050" y="2489556"/>
          <a:ext cx="5991660" cy="4100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894"/>
                <a:gridCol w="896080"/>
                <a:gridCol w="1120100"/>
                <a:gridCol w="952085"/>
                <a:gridCol w="877412"/>
                <a:gridCol w="1008089"/>
              </a:tblGrid>
              <a:tr h="82007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%Contribution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(of </a:t>
                      </a: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r>
                        <a:rPr lang="en-US" sz="1200" kern="0" dirty="0">
                          <a:effectLst/>
                        </a:rPr>
                        <a:t>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StdDev</a:t>
                      </a:r>
                      <a:r>
                        <a:rPr lang="en-US" sz="1200" kern="0" dirty="0">
                          <a:effectLst/>
                        </a:rPr>
                        <a:t> (SD)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(6 * 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endParaRPr lang="en-US" sz="18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(%SV)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Gage R&amp;R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0.00424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50.52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0.065134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0.39080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71.08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Repeatability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0.00154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18.34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0.039242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0.23545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42.82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 indent="635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Reproducibility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0.00270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32.18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0.051985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0.31191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56.73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 indent="1270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Operator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0.00213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25.45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0.046230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0.27738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50.45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 Operator*Part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0.00056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6.73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0.023774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0.14264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25.94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Part-To-Part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0.00415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49.48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0.064457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0.38674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70.34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Variation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0.00839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100.00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0.091636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0.54982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0036"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Number of Distinct Categories = 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70574" y="201437"/>
            <a:ext cx="11110130" cy="1092974"/>
          </a:xfrm>
        </p:spPr>
        <p:txBody>
          <a:bodyPr>
            <a:normAutofit/>
          </a:bodyPr>
          <a:lstStyle/>
          <a:p>
            <a:r>
              <a:rPr lang="en-US" altLang="zh-TW" b="1" dirty="0"/>
              <a:t>4.4.1 Gauge R&amp;R Analysis for Height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63880" y="1365662"/>
            <a:ext cx="3616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Greencell</a:t>
            </a:r>
            <a:r>
              <a:rPr lang="en-US" sz="3600" b="1" dirty="0" smtClean="0"/>
              <a:t> - Height</a:t>
            </a:r>
            <a:endParaRPr lang="en-US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70574" y="2057507"/>
                <a:ext cx="6689766" cy="2708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kern="0" smtClea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T</m:t>
                          </m:r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𝑟𝑎𝑡𝑖𝑜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6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i="1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𝑔𝑎𝑢𝑔𝑒</m:t>
                              </m:r>
                            </m:sub>
                          </m:sSub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USL</m:t>
                          </m:r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LSL</m:t>
                          </m:r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0.2605 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𝑤𝑒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𝑡𝑎𝑘𝑒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=6)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SNR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 kern="0">
                                      <a:effectLst/>
                                      <a:latin typeface="Cambria Math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ρ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400" kern="0">
                                      <a:effectLst/>
                                      <a:latin typeface="Cambria Math" panose="02040503050406030204" pitchFamily="18" charset="0"/>
                                      <a:ea typeface="MingLiU" panose="02020509000000000000" pitchFamily="49" charset="-120"/>
                                      <a:cs typeface="Times New Roman" panose="02020603050405020304" pitchFamily="18" charset="0"/>
                                    </a:rPr>
                                    <m:t>p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1.3995814 (</m:t>
                      </m:r>
                      <m:sSub>
                        <m:sSubPr>
                          <m:ctrlPr>
                            <a:rPr lang="en-US" sz="2400" i="1" kern="100">
                              <a:solidFill>
                                <a:srgbClr val="222222"/>
                              </a:solidFill>
                              <a:effectLst/>
                              <a:latin typeface="Cambria Math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ρ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kern="100">
                              <a:solidFill>
                                <a:srgbClr val="222222"/>
                              </a:solidFill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Times New Roman" panose="02020603050405020304" pitchFamily="18" charset="0"/>
                            </a:rPr>
                            <m:t>p</m:t>
                          </m:r>
                        </m:sub>
                      </m:sSub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=49.48%)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DR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ratio</m:t>
                      </m:r>
                      <m:r>
                        <a:rPr lang="en-US" sz="2400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kern="0">
                              <a:effectLst/>
                              <a:latin typeface="Cambria Math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400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r>
                            <a:rPr lang="en-US" sz="2400" i="1" kern="0">
                              <a:effectLst/>
                              <a:latin typeface="Cambria Math" panose="02040503050406030204" pitchFamily="18" charset="0"/>
                              <a:ea typeface="MingLiU" panose="02020509000000000000" pitchFamily="49" charset="-120"/>
                              <a:cs typeface="Times New Roman" panose="02020603050405020304" pitchFamily="18" charset="0"/>
                            </a:rPr>
                            <m:t>1−</m:t>
                          </m:r>
                          <m:sSub>
                            <m:sSubPr>
                              <m:ctrlPr>
                                <a:rPr lang="en-US" sz="2400" i="1" kern="0">
                                  <a:effectLst/>
                                  <a:latin typeface="Cambria Math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2400" i="1" kern="0">
                                  <a:effectLst/>
                                  <a:latin typeface="Cambria Math" panose="02040503050406030204" pitchFamily="18" charset="0"/>
                                  <a:ea typeface="MingLiU" panose="02020509000000000000" pitchFamily="49" charset="-12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r>
                        <a:rPr lang="en-US" sz="2400" i="1" kern="0">
                          <a:effectLst/>
                          <a:latin typeface="Cambria Math" panose="02040503050406030204" pitchFamily="18" charset="0"/>
                          <a:ea typeface="MingLiU" panose="02020509000000000000" pitchFamily="49" charset="-12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kern="100">
                          <a:solidFill>
                            <a:srgbClr val="222222"/>
                          </a:solidFill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m:t>2.9588281</m:t>
                      </m:r>
                    </m:oMath>
                  </m:oMathPara>
                </a14:m>
                <a:endParaRPr lang="en-US" sz="2400" kern="100" dirty="0">
                  <a:effectLst/>
                  <a:latin typeface="Calibri" panose="020F0502020204030204" pitchFamily="34" charset="0"/>
                  <a:ea typeface="PMingLiU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574" y="2057507"/>
                <a:ext cx="6689766" cy="270824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70574" y="239931"/>
            <a:ext cx="11110130" cy="1125731"/>
          </a:xfrm>
        </p:spPr>
        <p:txBody>
          <a:bodyPr>
            <a:normAutofit/>
          </a:bodyPr>
          <a:lstStyle/>
          <a:p>
            <a:r>
              <a:rPr lang="en-US" altLang="zh-TW" b="1" dirty="0"/>
              <a:t>4.4.1 Gauge R&amp;R Analysis for Height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37</a:t>
            </a:fld>
            <a:endParaRPr lang="en-US"/>
          </a:p>
        </p:txBody>
      </p:sp>
      <p:sp>
        <p:nvSpPr>
          <p:cNvPr id="7" name="文字方塊 6"/>
          <p:cNvSpPr txBox="1"/>
          <p:nvPr/>
        </p:nvSpPr>
        <p:spPr>
          <a:xfrm>
            <a:off x="7923168" y="2883150"/>
            <a:ext cx="3944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zh-TW" sz="2000" dirty="0" smtClean="0">
                <a:solidFill>
                  <a:schemeClr val="dk1"/>
                </a:solidFill>
              </a:rPr>
              <a:t>All indicators show the precision of gauge is inadequate.</a:t>
            </a:r>
            <a:endParaRPr lang="en-US" altLang="zh-TW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59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56655" y="1255287"/>
            <a:ext cx="3835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Panasonic - Weight</a:t>
            </a:r>
            <a:endParaRPr lang="en-US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838199" y="2026517"/>
            <a:ext cx="2983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4.4.7 Gauge R&amp;R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8304" y="1752093"/>
            <a:ext cx="2312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4.4.8 Gauge R&amp;R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-1" y="3125584"/>
            <a:ext cx="133003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926451"/>
              </p:ext>
            </p:extLst>
          </p:nvPr>
        </p:nvGraphicFramePr>
        <p:xfrm>
          <a:off x="-1" y="2450249"/>
          <a:ext cx="6347909" cy="4228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0" name="Graph" r:id="rId4" imgW="5486400" imgH="3657600" progId="MtbGraph.Document.16">
                  <p:embed/>
                </p:oleObj>
              </mc:Choice>
              <mc:Fallback>
                <p:oleObj name="Graph" r:id="rId4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" y="2450249"/>
                        <a:ext cx="6347909" cy="42281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016752"/>
              </p:ext>
            </p:extLst>
          </p:nvPr>
        </p:nvGraphicFramePr>
        <p:xfrm>
          <a:off x="6407077" y="2253368"/>
          <a:ext cx="5672295" cy="42244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8200"/>
                <a:gridCol w="1130500"/>
                <a:gridCol w="850273"/>
                <a:gridCol w="864524"/>
                <a:gridCol w="1014153"/>
                <a:gridCol w="814645"/>
              </a:tblGrid>
              <a:tr h="105023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VarComp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%Contribution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>
                          <a:effectLst/>
                        </a:rPr>
                        <a:t>StdDev</a:t>
                      </a:r>
                      <a:r>
                        <a:rPr lang="en-US" sz="1200" kern="0" dirty="0">
                          <a:effectLst/>
                        </a:rPr>
                        <a:t>(SD)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 err="1" smtClean="0">
                          <a:effectLst/>
                        </a:rPr>
                        <a:t>StudyVar</a:t>
                      </a:r>
                      <a:r>
                        <a:rPr lang="en-US" sz="1200" kern="0" dirty="0" smtClean="0">
                          <a:effectLst/>
                        </a:rPr>
                        <a:t> </a:t>
                      </a:r>
                      <a:r>
                        <a:rPr lang="en-US" sz="1200" kern="0" dirty="0">
                          <a:effectLst/>
                        </a:rPr>
                        <a:t>(6*SD)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r>
                        <a:rPr lang="en-US" sz="1200" kern="0" dirty="0">
                          <a:effectLst/>
                        </a:rPr>
                        <a:t>(%SV)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Gage R&amp;R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0.0000002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0.00045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0.002738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Repeatability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0.0000002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0.00045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0.002738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0.45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Reproducibility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 Operator_p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 –to-part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0.0103586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0.10177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0.610664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1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variation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0.0103588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0.10177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0.610670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81870" y="246915"/>
            <a:ext cx="11110130" cy="1077068"/>
          </a:xfrm>
        </p:spPr>
        <p:txBody>
          <a:bodyPr>
            <a:normAutofit/>
          </a:bodyPr>
          <a:lstStyle/>
          <a:p>
            <a:r>
              <a:rPr lang="en-US" altLang="zh-TW" b="1" dirty="0" smtClean="0"/>
              <a:t>4.4.2 </a:t>
            </a:r>
            <a:r>
              <a:rPr lang="en-US" altLang="zh-TW" b="1" dirty="0"/>
              <a:t>Gauge R&amp;R Analysis for </a:t>
            </a:r>
            <a:r>
              <a:rPr lang="en-US" b="1" dirty="0" smtClean="0"/>
              <a:t>Weight</a:t>
            </a:r>
            <a:endParaRPr 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77027" y="1136153"/>
            <a:ext cx="3649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Eveready - Weight</a:t>
            </a:r>
            <a:endParaRPr lang="en-US" sz="36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-575707" y="2211183"/>
            <a:ext cx="15991446" cy="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53094" y="1987207"/>
            <a:ext cx="2983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4.4.9 Gauge R&amp;R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04554" y="2053717"/>
            <a:ext cx="2429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4.4.10 Gauge R&amp;R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38022" y="3416045"/>
            <a:ext cx="14610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 flipV="1">
            <a:off x="38021" y="3208712"/>
            <a:ext cx="142306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559771"/>
              </p:ext>
            </p:extLst>
          </p:nvPr>
        </p:nvGraphicFramePr>
        <p:xfrm>
          <a:off x="95174" y="2442565"/>
          <a:ext cx="5908318" cy="3942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2" name="Graph" r:id="rId4" imgW="5486400" imgH="3657600" progId="MtbGraph.Document.16">
                  <p:embed/>
                </p:oleObj>
              </mc:Choice>
              <mc:Fallback>
                <p:oleObj name="Graph" r:id="rId4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174" y="2442565"/>
                        <a:ext cx="5908318" cy="39427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79544"/>
              </p:ext>
            </p:extLst>
          </p:nvPr>
        </p:nvGraphicFramePr>
        <p:xfrm>
          <a:off x="6084917" y="2428279"/>
          <a:ext cx="5928810" cy="39427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9152"/>
                <a:gridCol w="931157"/>
                <a:gridCol w="1063757"/>
                <a:gridCol w="950847"/>
                <a:gridCol w="913558"/>
                <a:gridCol w="820339"/>
              </a:tblGrid>
              <a:tr h="98568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VarComp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%Contribution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StdDev(SD)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StudyVar (6*SD)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%Study Var(%SV)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Total Gage R&amp;R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0.000010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0.04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0.003308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0.01985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1.90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 Repeatability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0.000010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0.04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0.003308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0.01985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1.90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Reproducibility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 Operator_e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 –to-part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0.030344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99.96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0.174195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1.04517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99.98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2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Total variation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0.030355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100.00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0.174227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1.04536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081870" y="276202"/>
            <a:ext cx="11110130" cy="1077585"/>
          </a:xfrm>
        </p:spPr>
        <p:txBody>
          <a:bodyPr>
            <a:normAutofit/>
          </a:bodyPr>
          <a:lstStyle/>
          <a:p>
            <a:r>
              <a:rPr lang="en-US" altLang="zh-TW" b="1" dirty="0"/>
              <a:t>4.4.2 Gauge R&amp;R Analysis for Weight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0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0" y="20586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/>
              <a:t>1. Problem Formulation</a:t>
            </a:r>
            <a:endParaRPr lang="en-US" sz="66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0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50125" y="1236363"/>
            <a:ext cx="3726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Greencell</a:t>
            </a:r>
            <a:r>
              <a:rPr lang="en-US" sz="3600" b="1" dirty="0" smtClean="0"/>
              <a:t> - Weight</a:t>
            </a:r>
            <a:endParaRPr lang="en-US" sz="36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-575707" y="2211183"/>
            <a:ext cx="15991446" cy="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53094" y="1987207"/>
            <a:ext cx="3100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Figure 4.4.11 Gauge R&amp;R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63880" y="1987207"/>
            <a:ext cx="2429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Table 4.4.12 Gauge R&amp;R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38022" y="3416045"/>
            <a:ext cx="14610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 flipV="1">
            <a:off x="4772" y="3275214"/>
            <a:ext cx="134158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38022" y="3275213"/>
            <a:ext cx="143117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531799"/>
              </p:ext>
            </p:extLst>
          </p:nvPr>
        </p:nvGraphicFramePr>
        <p:xfrm>
          <a:off x="38022" y="2380483"/>
          <a:ext cx="5991056" cy="4009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4" name="Graph" r:id="rId4" imgW="5486400" imgH="3657600" progId="MtbGraph.Document.16">
                  <p:embed/>
                </p:oleObj>
              </mc:Choice>
              <mc:Fallback>
                <p:oleObj name="Graph" r:id="rId4" imgW="5486400" imgH="3657600" progId="MtbGraph.Document.1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2" y="2380483"/>
                        <a:ext cx="5991056" cy="40093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802826"/>
              </p:ext>
            </p:extLst>
          </p:nvPr>
        </p:nvGraphicFramePr>
        <p:xfrm>
          <a:off x="6111836" y="2351918"/>
          <a:ext cx="6063541" cy="40093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248"/>
                <a:gridCol w="953691"/>
                <a:gridCol w="1153652"/>
                <a:gridCol w="937343"/>
                <a:gridCol w="937342"/>
                <a:gridCol w="883265"/>
              </a:tblGrid>
              <a:tr h="526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Source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VarComp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%Contribution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StdDev(SD)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Study Var (6*SD)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%Study </a:t>
                      </a:r>
                      <a:r>
                        <a:rPr lang="en-US" sz="1200" kern="0" dirty="0" err="1">
                          <a:effectLst/>
                        </a:rPr>
                        <a:t>Var</a:t>
                      </a:r>
                      <a:r>
                        <a:rPr lang="en-US" sz="1200" kern="0" dirty="0">
                          <a:effectLst/>
                        </a:rPr>
                        <a:t>(%SV)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Total Gage R&amp;R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0.008323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21.94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0.091234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0.54740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46.84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Repeatability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0.008322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21.93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0.091228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0.54737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46.83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Reproducibility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0.000001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0.001071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0.00643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  Operator_g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0.000001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0.001071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0.00643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Part –to-part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0.029619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78.06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0.172104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1.03262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88.35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5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Total variation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0.037943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100.00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0.194791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1.16874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100.00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36522" y="-95110"/>
            <a:ext cx="11110130" cy="1450757"/>
          </a:xfrm>
        </p:spPr>
        <p:txBody>
          <a:bodyPr>
            <a:normAutofit/>
          </a:bodyPr>
          <a:lstStyle/>
          <a:p>
            <a:r>
              <a:rPr lang="en-US" altLang="zh-TW" b="1" dirty="0"/>
              <a:t>4.4.2 Gauge R&amp;R Analysis for Weight</a:t>
            </a:r>
            <a:endParaRPr lang="en-US" dirty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0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4.4.3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When </a:t>
            </a:r>
            <a:r>
              <a:rPr lang="en-US" sz="2400" dirty="0"/>
              <a:t>measuring height, almost all indicators show the precision is inadequate no matter which brand is.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Different measuring angle, operator’s strength or other factors might give rise to large reproducibility.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For weight, the </a:t>
            </a:r>
            <a:r>
              <a:rPr lang="en-US" sz="2400" dirty="0" smtClean="0"/>
              <a:t>Gauge </a:t>
            </a:r>
            <a:r>
              <a:rPr lang="en-US" sz="2400" dirty="0"/>
              <a:t>R&amp;R </a:t>
            </a:r>
            <a:r>
              <a:rPr lang="en-US" sz="2400" dirty="0" smtClean="0"/>
              <a:t>performs </a:t>
            </a:r>
            <a:r>
              <a:rPr lang="en-US" sz="2400" dirty="0"/>
              <a:t>well.  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6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4.5 Process capability analysis                               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660807" y="5208204"/>
            <a:ext cx="52341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Let </a:t>
            </a:r>
          </a:p>
          <a:p>
            <a:r>
              <a:rPr lang="en-US" b="1" dirty="0" smtClean="0"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USL=50.5 mm, LSL=49.2 mm and the target=49.85</a:t>
            </a:r>
          </a:p>
          <a:p>
            <a:r>
              <a:rPr lang="en-US" b="1" dirty="0"/>
              <a:t>to calculate the process capability</a:t>
            </a:r>
            <a:endParaRPr lang="en-US" b="1" dirty="0" smtClean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68175"/>
            <a:ext cx="443865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1658" y="5763310"/>
            <a:ext cx="628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smtClean="0"/>
              <a:t>4.5.1 </a:t>
            </a:r>
            <a:r>
              <a:rPr lang="en-US" dirty="0"/>
              <a:t>Round battery- Designation AA (protruding negative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807" y="2463500"/>
            <a:ext cx="50673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9777" y="6358579"/>
            <a:ext cx="5555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solidFill>
                  <a:schemeClr val="bg1"/>
                </a:solidFill>
              </a:rPr>
              <a:t>American National Standards Institute Inc. (2001)</a:t>
            </a:r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4.5 Process capability analysis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8635899"/>
                  </p:ext>
                </p:extLst>
              </p:nvPr>
            </p:nvGraphicFramePr>
            <p:xfrm>
              <a:off x="1428749" y="1943100"/>
              <a:ext cx="8001001" cy="41719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163034"/>
                    <a:gridCol w="1279673"/>
                    <a:gridCol w="1779147"/>
                    <a:gridCol w="1779147"/>
                  </a:tblGrid>
                  <a:tr h="297849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 </a:t>
                          </a:r>
                          <a:endParaRPr lang="en-US" sz="1800" b="1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Panasonic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Eveready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Greencell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59499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𝐂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𝐩</m:t>
                                    </m:r>
                                  </m:sub>
                                </m:sSub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𝐔𝐒𝐋</m:t>
                                    </m:r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𝐋𝐒𝐋</m:t>
                                    </m:r>
                                  </m:num>
                                  <m:den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b="1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4.7127324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3.1195075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3.8393939</a:t>
                          </a:r>
                          <a:endParaRPr lang="en-US" sz="1800" b="1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884032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pk</m:t>
                                    </m:r>
                                  </m:sub>
                                </m:sSub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f>
                                  <m:f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USL</m:t>
                                    </m:r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μ</m:t>
                                    </m:r>
                                  </m:num>
                                  <m:den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σ</m:t>
                                    </m:r>
                                  </m:den>
                                </m:f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μ</m:t>
                                    </m:r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LSL</m:t>
                                    </m:r>
                                  </m:num>
                                  <m:den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σ</m:t>
                                    </m:r>
                                  </m:den>
                                </m:f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2.0496761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1.8285113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3.693496</a:t>
                          </a:r>
                          <a:endParaRPr lang="en-US" sz="1800" b="1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215285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pm</m:t>
                                    </m:r>
                                  </m:sub>
                                </m:sSub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i="1" kern="100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p</m:t>
                                        </m:r>
                                      </m:sub>
                                    </m:sSub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800" i="1" kern="100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1+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800" i="1" kern="100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800" i="1" kern="100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f>
                                                  <m:fPr>
                                                    <m:ctrlPr>
                                                      <a:rPr lang="en-US" sz="1800" i="1" kern="100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acc>
                                                      <m:accPr>
                                                        <m:chr m:val="̅"/>
                                                        <m:ctrlPr>
                                                          <a:rPr lang="en-US" sz="1800" i="1" kern="100">
                                                            <a:effectLst/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accPr>
                                                      <m:e>
                                                        <m:acc>
                                                          <m:accPr>
                                                            <m:chr m:val="̅"/>
                                                            <m:ctrlPr>
                                                              <a:rPr lang="en-US" sz="1800" i="1" kern="100">
                                                                <a:effectLst/>
                                                                <a:latin typeface="Cambria Math"/>
                                                              </a:rPr>
                                                            </m:ctrlPr>
                                                          </m:accPr>
                                                          <m:e>
                                                            <m:r>
                                                              <m:rPr>
                                                                <m:sty m:val="p"/>
                                                              </m:rPr>
                                                              <a:rPr lang="en-US" sz="1800" kern="100">
                                                                <a:effectLst/>
                                                                <a:latin typeface="Cambria Math" panose="02040503050406030204" pitchFamily="18" charset="0"/>
                                                              </a:rPr>
                                                              <m:t>X</m:t>
                                                            </m:r>
                                                          </m:e>
                                                        </m:acc>
                                                      </m:e>
                                                    </m:acc>
                                                    <m: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−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T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σ</m:t>
                                                    </m:r>
                                                  </m:den>
                                                </m:f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1800" kern="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1.4248281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3.119457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3.7833708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215285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pmk</m:t>
                                    </m:r>
                                  </m:sub>
                                </m:sSub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i="1" kern="100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pk</m:t>
                                        </m:r>
                                      </m:sub>
                                    </m:sSub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800" i="1" kern="100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1+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800" i="1" kern="100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800" i="1" kern="100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f>
                                                  <m:fPr>
                                                    <m:ctrlPr>
                                                      <a:rPr lang="en-US" sz="1800" i="1" kern="100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acc>
                                                      <m:accPr>
                                                        <m:chr m:val="̅"/>
                                                        <m:ctrlPr>
                                                          <a:rPr lang="en-US" sz="1800" i="1" kern="100">
                                                            <a:effectLst/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accPr>
                                                      <m:e>
                                                        <m:acc>
                                                          <m:accPr>
                                                            <m:chr m:val="̅"/>
                                                            <m:ctrlPr>
                                                              <a:rPr lang="en-US" sz="1800" i="1" kern="100">
                                                                <a:effectLst/>
                                                                <a:latin typeface="Cambria Math"/>
                                                              </a:rPr>
                                                            </m:ctrlPr>
                                                          </m:accPr>
                                                          <m:e>
                                                            <m:r>
                                                              <m:rPr>
                                                                <m:sty m:val="p"/>
                                                              </m:rPr>
                                                              <a:rPr lang="en-US" sz="1800" kern="100">
                                                                <a:effectLst/>
                                                                <a:latin typeface="Cambria Math" panose="02040503050406030204" pitchFamily="18" charset="0"/>
                                                              </a:rPr>
                                                              <m:t>X</m:t>
                                                            </m:r>
                                                          </m:e>
                                                        </m:acc>
                                                      </m:e>
                                                    </m:acc>
                                                    <m: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−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T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 kern="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σ</m:t>
                                                    </m:r>
                                                  </m:den>
                                                </m:f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1800" kern="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0.6196906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1.8284817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3.6396017</a:t>
                          </a:r>
                          <a:endParaRPr lang="en-US" sz="1800" b="1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8635899"/>
                  </p:ext>
                </p:extLst>
              </p:nvPr>
            </p:nvGraphicFramePr>
            <p:xfrm>
              <a:off x="1428749" y="1943100"/>
              <a:ext cx="8001001" cy="41719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163034"/>
                    <a:gridCol w="1279673"/>
                    <a:gridCol w="1779147"/>
                    <a:gridCol w="1779147"/>
                  </a:tblGrid>
                  <a:tr h="297849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 </a:t>
                          </a:r>
                          <a:endParaRPr lang="en-US" sz="1800" b="1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Panasonic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Eveready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Greencell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594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193" t="-64130" r="-153950" b="-594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4.7127324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3.1195075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3.8393939</a:t>
                          </a:r>
                          <a:endParaRPr lang="en-US" sz="1800" b="1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88403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193" t="-104138" r="-153950" b="-2772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2.0496761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1.8285113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3.693496</a:t>
                          </a:r>
                          <a:endParaRPr lang="en-US" sz="1800" b="1" kern="100" dirty="0">
                            <a:solidFill>
                              <a:srgbClr val="FF0000"/>
                            </a:solidFill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2152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193" t="-148000" r="-153950" b="-1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1.4248281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3.119457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3.7833708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2152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193" t="-248000" r="-153950" b="-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0.6196906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1.8284817</a:t>
                          </a:r>
                          <a:endParaRPr lang="en-US" sz="1800" b="1" kern="10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3.6396017</a:t>
                          </a:r>
                          <a:endParaRPr lang="en-US" sz="1800" b="1" kern="100" dirty="0">
                            <a:effectLst/>
                            <a:latin typeface="Calibri" panose="020F0502020204030204" pitchFamily="34" charset="0"/>
                            <a:ea typeface="PMingLiU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873182" y="2802170"/>
                <a:ext cx="1712422" cy="897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kern="100">
                            <a:latin typeface="Cambria Math" panose="02040503050406030204" pitchFamily="18" charset="0"/>
                          </a:rPr>
                          <m:t>𝐂</m:t>
                        </m:r>
                      </m:e>
                      <m:sub>
                        <m:r>
                          <a:rPr lang="en-US" sz="2400" kern="100">
                            <a:latin typeface="Cambria Math" panose="02040503050406030204" pitchFamily="18" charset="0"/>
                          </a:rPr>
                          <m:t>𝐩</m:t>
                        </m:r>
                      </m:sub>
                    </m:sSub>
                  </m:oMath>
                </a14:m>
                <a:r>
                  <a:rPr lang="en-US" sz="2400" dirty="0" smtClean="0"/>
                  <a:t> &gt; 1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kern="100">
                            <a:latin typeface="Cambria Math" panose="02040503050406030204" pitchFamily="18" charset="0"/>
                          </a:rPr>
                          <m:t>𝐂</m:t>
                        </m:r>
                      </m:e>
                      <m:sub>
                        <m:r>
                          <a:rPr lang="en-US" sz="2400" kern="100">
                            <a:latin typeface="Cambria Math" panose="02040503050406030204" pitchFamily="18" charset="0"/>
                          </a:rPr>
                          <m:t>𝐩</m:t>
                        </m:r>
                      </m:sub>
                    </m:sSub>
                  </m:oMath>
                </a14:m>
                <a:r>
                  <a:rPr lang="en-US" sz="2400" dirty="0" smtClean="0"/>
                  <a:t> ~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kern="1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kern="100">
                            <a:latin typeface="Cambria Math" panose="02040503050406030204" pitchFamily="18" charset="0"/>
                          </a:rPr>
                          <m:t>pk</m:t>
                        </m:r>
                      </m:sub>
                    </m:sSub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3182" y="2802170"/>
                <a:ext cx="1712422" cy="897169"/>
              </a:xfrm>
              <a:prstGeom prst="rect">
                <a:avLst/>
              </a:prstGeom>
              <a:blipFill rotWithShape="0">
                <a:blip r:embed="rId3"/>
                <a:stretch>
                  <a:fillRect l="-1068" t="-4762" b="-11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0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Design of Experiment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副標題 2"/>
              <p:cNvSpPr>
                <a:spLocks noGrp="1"/>
              </p:cNvSpPr>
              <p:nvPr>
                <p:ph type="subTitle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zh-TW" altLang="zh-TW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TW">
                            <a:latin typeface="Cambria Math"/>
                          </a:rPr>
                          <m:t>6</m:t>
                        </m:r>
                        <m:r>
                          <a:rPr lang="en-US" altLang="zh-TW" i="1">
                            <a:latin typeface="Cambria Math"/>
                          </a:rPr>
                          <m:t>−</m:t>
                        </m:r>
                        <m:r>
                          <a:rPr lang="en-US" altLang="zh-TW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TW" dirty="0"/>
                  <a:t> fractional factorial design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副標題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blipFill rotWithShape="0">
                <a:blip r:embed="rId2"/>
                <a:stretch>
                  <a:fillRect l="-121" t="-748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840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Purpose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/>
              <a:t>We are interested in determining which process variables (factors) affect the launching distance. </a:t>
            </a:r>
            <a:endParaRPr lang="zh-TW" altLang="zh-TW" sz="2800" dirty="0"/>
          </a:p>
          <a:p>
            <a:r>
              <a:rPr lang="en-US" altLang="zh-TW" sz="2800" dirty="0"/>
              <a:t>Furthermore, we want to determine the region in the important factors that lead to the best possible response (Optimize).</a:t>
            </a:r>
            <a:endParaRPr lang="zh-TW" altLang="zh-TW" sz="2800" dirty="0"/>
          </a:p>
          <a:p>
            <a:endParaRPr lang="zh-TW" altLang="en-US" sz="28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3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Process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3455933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Analysis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Pareto Chart</a:t>
            </a:r>
            <a:endParaRPr lang="zh-TW" altLang="zh-TW" sz="4400" dirty="0"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Normal Probability Plot</a:t>
            </a:r>
            <a:endParaRPr lang="zh-TW" altLang="zh-TW" sz="4400" dirty="0"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Main Effect</a:t>
            </a: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Interaction Plot</a:t>
            </a:r>
            <a:endParaRPr lang="zh-TW" altLang="zh-TW" sz="4400" dirty="0"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ANOVA </a:t>
            </a:r>
            <a:endParaRPr lang="zh-TW" altLang="zh-TW" sz="4400" dirty="0"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Regression Model</a:t>
            </a:r>
            <a:endParaRPr lang="zh-TW" altLang="zh-TW" sz="4400" dirty="0"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>
                <a:ea typeface="+mj-ea"/>
                <a:cs typeface="+mj-cs"/>
              </a:rPr>
              <a:t>Predict Optimal Combination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altLang="zh-TW" sz="4400" dirty="0"/>
              <a:t>Confirmation Test</a:t>
            </a:r>
            <a:r>
              <a:rPr lang="en-US" altLang="zh-TW" sz="4400" dirty="0">
                <a:ea typeface="+mj-ea"/>
                <a:cs typeface="+mj-cs"/>
              </a:rPr>
              <a:t> </a:t>
            </a:r>
            <a:endParaRPr lang="zh-TW" altLang="zh-TW" sz="4400" dirty="0">
              <a:ea typeface="+mj-ea"/>
              <a:cs typeface="+mj-cs"/>
            </a:endParaRPr>
          </a:p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1. Pareto Chart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6418903" y="1839297"/>
                <a:ext cx="5290168" cy="211024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altLang="zh-TW" sz="2800" dirty="0" smtClean="0"/>
                  <a:t>Under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TW" sz="2800">
                        <a:latin typeface="Cambria Math"/>
                      </a:rPr>
                      <m:t>α</m:t>
                    </m:r>
                    <m:r>
                      <a:rPr lang="en-US" altLang="zh-TW" sz="2800">
                        <a:latin typeface="Cambria Math"/>
                      </a:rPr>
                      <m:t>=0.05</m:t>
                    </m:r>
                  </m:oMath>
                </a14:m>
                <a:r>
                  <a:rPr lang="en-US" altLang="zh-TW" sz="2800" dirty="0"/>
                  <a:t> </a:t>
                </a:r>
              </a:p>
              <a:p>
                <a:pPr marL="0" indent="0">
                  <a:buNone/>
                </a:pPr>
                <a:r>
                  <a:rPr lang="en-US" altLang="zh-TW" sz="2800" dirty="0"/>
                  <a:t>All factors except AF are significant   because these factors lie in the right of the red line.</a:t>
                </a:r>
                <a:endParaRPr lang="zh-TW" altLang="en-US" sz="28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18903" y="1839297"/>
                <a:ext cx="5290168" cy="2110245"/>
              </a:xfrm>
              <a:blipFill rotWithShape="0">
                <a:blip r:embed="rId3"/>
                <a:stretch>
                  <a:fillRect l="-4147" t="-4913" r="-41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012394"/>
              </p:ext>
            </p:extLst>
          </p:nvPr>
        </p:nvGraphicFramePr>
        <p:xfrm>
          <a:off x="584509" y="1839297"/>
          <a:ext cx="5684411" cy="3789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Graph" r:id="rId4" imgW="5486400" imgH="3657600" progId="MtbGraph.Document.16">
                  <p:embed/>
                </p:oleObj>
              </mc:Choice>
              <mc:Fallback>
                <p:oleObj name="Graph" r:id="rId4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509" y="1839297"/>
                        <a:ext cx="5684411" cy="37896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2. Normal </a:t>
            </a:r>
            <a:r>
              <a:rPr lang="en-US" altLang="zh-TW" dirty="0"/>
              <a:t>Probability </a:t>
            </a:r>
            <a:r>
              <a:rPr lang="en-US" altLang="zh-TW" dirty="0" smtClean="0"/>
              <a:t>Plot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483927" y="2244975"/>
            <a:ext cx="4950787" cy="12856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800" dirty="0"/>
              <a:t>All factors are all significant which is accordance with the result of Pareto chart</a:t>
            </a:r>
            <a:endParaRPr lang="zh-TW" altLang="en-US" sz="2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977157"/>
              </p:ext>
            </p:extLst>
          </p:nvPr>
        </p:nvGraphicFramePr>
        <p:xfrm>
          <a:off x="358470" y="1844824"/>
          <a:ext cx="5818477" cy="3890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470" y="1844824"/>
                        <a:ext cx="5818477" cy="38909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1.1 Project Motivation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538"/>
            <a:ext cx="10515600" cy="4524499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dirty="0" smtClean="0"/>
              <a:t>Batteries </a:t>
            </a:r>
            <a:r>
              <a:rPr lang="en-US" sz="2200" dirty="0"/>
              <a:t>are very popular because of its portability, usefulness and availability for many applications in daily life</a:t>
            </a:r>
            <a:r>
              <a:rPr lang="en-US" sz="22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However, not many researches have investigated the difference between batteries’ specifications produced by different brands</a:t>
            </a:r>
            <a:r>
              <a:rPr lang="en-US" sz="22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/>
              <a:t>To </a:t>
            </a:r>
            <a:r>
              <a:rPr lang="en-US" sz="2200" dirty="0" smtClean="0"/>
              <a:t>analyze </a:t>
            </a:r>
            <a:r>
              <a:rPr lang="en-US" sz="2200" dirty="0"/>
              <a:t>whether some improvements in the production process are needed for manufacturers to maintain high quality standard by employing the Gauge R&amp;R and Process Capability Analysis</a:t>
            </a:r>
            <a:r>
              <a:rPr lang="en-US" sz="22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Process capability is ability of the process to realize a characteristic that will fulfill the requirements for that </a:t>
            </a:r>
            <a:r>
              <a:rPr lang="en-US" sz="2200" dirty="0" smtClean="0"/>
              <a:t>characteristic.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Several capability indices including </a:t>
            </a:r>
            <a:r>
              <a:rPr lang="en-US" sz="2200" i="1" dirty="0" err="1"/>
              <a:t>C</a:t>
            </a:r>
            <a:r>
              <a:rPr lang="en-US" sz="2200" i="1" baseline="-25000" dirty="0" err="1"/>
              <a:t>p</a:t>
            </a:r>
            <a:r>
              <a:rPr lang="en-US" sz="2200" dirty="0"/>
              <a:t>, </a:t>
            </a:r>
            <a:r>
              <a:rPr lang="en-US" sz="2200" i="1" dirty="0" err="1"/>
              <a:t>C</a:t>
            </a:r>
            <a:r>
              <a:rPr lang="en-US" sz="2200" i="1" baseline="-25000" dirty="0" err="1"/>
              <a:t>pu</a:t>
            </a:r>
            <a:r>
              <a:rPr lang="en-US" sz="2200" dirty="0"/>
              <a:t>, </a:t>
            </a:r>
            <a:r>
              <a:rPr lang="en-US" sz="2200" i="1" dirty="0" err="1"/>
              <a:t>C</a:t>
            </a:r>
            <a:r>
              <a:rPr lang="en-US" sz="2200" i="1" baseline="-25000" dirty="0" err="1"/>
              <a:t>pl</a:t>
            </a:r>
            <a:r>
              <a:rPr lang="en-US" sz="2200" dirty="0"/>
              <a:t>, and </a:t>
            </a:r>
            <a:r>
              <a:rPr lang="en-US" sz="2200" i="1" dirty="0" err="1"/>
              <a:t>C</a:t>
            </a:r>
            <a:r>
              <a:rPr lang="en-US" sz="2200" i="1" baseline="-25000" dirty="0" err="1"/>
              <a:t>pk</a:t>
            </a:r>
            <a:r>
              <a:rPr lang="en-US" sz="2200" dirty="0"/>
              <a:t> have been widely used in manufacturing industry to provide common quantitative measures on process potential and performance. 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3. Main Effect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570454" y="1969397"/>
            <a:ext cx="5162364" cy="37188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800" dirty="0"/>
              <a:t>All main effects are significant, we check the main effect plot  to see what the best combination is. The best combination is A(1) B(-1) C(-1) D(1) E(1</a:t>
            </a:r>
            <a:r>
              <a:rPr lang="en-US" altLang="zh-TW" sz="2800" dirty="0" smtClean="0"/>
              <a:t>) F(1)</a:t>
            </a:r>
            <a:endParaRPr lang="zh-TW" altLang="en-US" sz="2800" dirty="0"/>
          </a:p>
        </p:txBody>
      </p:sp>
      <p:grpSp>
        <p:nvGrpSpPr>
          <p:cNvPr id="13" name="群組 12"/>
          <p:cNvGrpSpPr/>
          <p:nvPr/>
        </p:nvGrpSpPr>
        <p:grpSpPr>
          <a:xfrm>
            <a:off x="579359" y="1910022"/>
            <a:ext cx="5892693" cy="4146394"/>
            <a:chOff x="-37860" y="534988"/>
            <a:chExt cx="4524375" cy="3019425"/>
          </a:xfrm>
        </p:grpSpPr>
        <p:graphicFrame>
          <p:nvGraphicFramePr>
            <p:cNvPr id="4" name="物件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2085672"/>
                </p:ext>
              </p:extLst>
            </p:nvPr>
          </p:nvGraphicFramePr>
          <p:xfrm>
            <a:off x="-37860" y="534988"/>
            <a:ext cx="4524375" cy="3019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5" name="Graph" r:id="rId3" imgW="5486400" imgH="3657600" progId="MtbGraph.Document.16">
                    <p:embed/>
                  </p:oleObj>
                </mc:Choice>
                <mc:Fallback>
                  <p:oleObj name="Graph" r:id="rId3" imgW="5486400" imgH="3657600" progId="MtbGraph.Document.1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7860" y="534988"/>
                          <a:ext cx="4524375" cy="3019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橢圓 35"/>
            <p:cNvSpPr>
              <a:spLocks noChangeArrowheads="1"/>
            </p:cNvSpPr>
            <p:nvPr/>
          </p:nvSpPr>
          <p:spPr bwMode="auto">
            <a:xfrm>
              <a:off x="1205153" y="1152525"/>
              <a:ext cx="357187" cy="325438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" name="橢圓 34"/>
            <p:cNvSpPr>
              <a:spLocks noChangeArrowheads="1"/>
            </p:cNvSpPr>
            <p:nvPr/>
          </p:nvSpPr>
          <p:spPr bwMode="auto">
            <a:xfrm>
              <a:off x="1849678" y="1152525"/>
              <a:ext cx="381000" cy="325438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" name="橢圓 33"/>
            <p:cNvSpPr>
              <a:spLocks noChangeArrowheads="1"/>
            </p:cNvSpPr>
            <p:nvPr/>
          </p:nvSpPr>
          <p:spPr bwMode="auto">
            <a:xfrm>
              <a:off x="3138728" y="1152525"/>
              <a:ext cx="355600" cy="325438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" name="橢圓 32"/>
            <p:cNvSpPr>
              <a:spLocks noChangeArrowheads="1"/>
            </p:cNvSpPr>
            <p:nvPr/>
          </p:nvSpPr>
          <p:spPr bwMode="auto">
            <a:xfrm>
              <a:off x="1243013" y="2338388"/>
              <a:ext cx="357187" cy="327025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9" name="橢圓 31"/>
            <p:cNvSpPr>
              <a:spLocks noChangeArrowheads="1"/>
            </p:cNvSpPr>
            <p:nvPr/>
          </p:nvSpPr>
          <p:spPr bwMode="auto">
            <a:xfrm>
              <a:off x="2532063" y="2441575"/>
              <a:ext cx="357187" cy="303213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" name="橢圓 30"/>
            <p:cNvSpPr>
              <a:spLocks noChangeArrowheads="1"/>
            </p:cNvSpPr>
            <p:nvPr/>
          </p:nvSpPr>
          <p:spPr bwMode="auto">
            <a:xfrm>
              <a:off x="3835400" y="2544763"/>
              <a:ext cx="325438" cy="339725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1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6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4. Interaction Effect Plot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240508" y="1980029"/>
            <a:ext cx="4170218" cy="22832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800" dirty="0" smtClean="0"/>
              <a:t>By the Interaction Plot, we can find that except AF interaction effect, the other 2-way interaction effects are significant.</a:t>
            </a:r>
            <a:endParaRPr lang="zh-TW" altLang="zh-TW" sz="2800" dirty="0" smtClean="0"/>
          </a:p>
          <a:p>
            <a:pPr marL="0" indent="0">
              <a:buNone/>
            </a:pPr>
            <a:endParaRPr lang="zh-TW" altLang="en-US" sz="2800" dirty="0"/>
          </a:p>
        </p:txBody>
      </p:sp>
      <p:grpSp>
        <p:nvGrpSpPr>
          <p:cNvPr id="8" name="群組 7"/>
          <p:cNvGrpSpPr/>
          <p:nvPr/>
        </p:nvGrpSpPr>
        <p:grpSpPr>
          <a:xfrm>
            <a:off x="718086" y="1863817"/>
            <a:ext cx="6408712" cy="4295427"/>
            <a:chOff x="1331640" y="1293813"/>
            <a:chExt cx="4524375" cy="3019425"/>
          </a:xfrm>
        </p:grpSpPr>
        <p:graphicFrame>
          <p:nvGraphicFramePr>
            <p:cNvPr id="4" name="物件 3"/>
            <p:cNvGraphicFramePr>
              <a:graphicFrameLocks noChangeAspect="1"/>
            </p:cNvGraphicFramePr>
            <p:nvPr>
              <p:extLst/>
            </p:nvPr>
          </p:nvGraphicFramePr>
          <p:xfrm>
            <a:off x="1331640" y="1293813"/>
            <a:ext cx="4524375" cy="3019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49" name="Graph" r:id="rId3" imgW="5486400" imgH="3657600" progId="MtbGraph.Document.16">
                    <p:embed/>
                  </p:oleObj>
                </mc:Choice>
                <mc:Fallback>
                  <p:oleObj name="Graph" r:id="rId3" imgW="5486400" imgH="3657600" progId="MtbGraph.Document.1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1293813"/>
                          <a:ext cx="4524375" cy="3019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橢圓 36"/>
            <p:cNvSpPr>
              <a:spLocks noChangeArrowheads="1"/>
            </p:cNvSpPr>
            <p:nvPr/>
          </p:nvSpPr>
          <p:spPr bwMode="auto">
            <a:xfrm>
              <a:off x="4355976" y="1844824"/>
              <a:ext cx="738187" cy="501650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2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5. ANOVA 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1504502"/>
              </p:ext>
            </p:extLst>
          </p:nvPr>
        </p:nvGraphicFramePr>
        <p:xfrm>
          <a:off x="970521" y="1822899"/>
          <a:ext cx="10298493" cy="4428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4282"/>
                <a:gridCol w="826910"/>
                <a:gridCol w="993927"/>
                <a:gridCol w="992760"/>
                <a:gridCol w="993927"/>
                <a:gridCol w="992760"/>
                <a:gridCol w="993927"/>
              </a:tblGrid>
              <a:tr h="37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Source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DF</a:t>
                      </a:r>
                      <a:endParaRPr lang="zh-TW" sz="36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effectLst/>
                        </a:rPr>
                        <a:t>Seq</a:t>
                      </a:r>
                      <a:r>
                        <a:rPr lang="en-US" sz="2000" kern="0" dirty="0">
                          <a:effectLst/>
                        </a:rPr>
                        <a:t> SS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effectLst/>
                        </a:rPr>
                        <a:t>Adj</a:t>
                      </a:r>
                      <a:r>
                        <a:rPr lang="en-US" sz="2000" kern="0" dirty="0">
                          <a:effectLst/>
                        </a:rPr>
                        <a:t> SS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Adj MS</a:t>
                      </a:r>
                      <a:endParaRPr lang="zh-TW" sz="36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F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Main Effects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6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17113.8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17113.8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2852.30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184.93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Upright Arm Tension Location (A)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1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3896.9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3896.9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3896.88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252.65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Projector Elevation (B)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3525.4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3525.4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3525.39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228.57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Turn Table Position (C)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2403.5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2403.5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2403.45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155.83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Pivot Arm Tension Location (D)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4819.8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4819.8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4819.83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312.49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Ball Seat Position (E)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2234.9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2234.9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2234.93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144.90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Ball Type (F)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233.3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233.3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233.33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15.13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0.006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Residual Error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9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138.8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138.8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15.42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  Lack of Fit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4.7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4.7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4.73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0.28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0.610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Pure Error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8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134.1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134.1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16.76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Total</a:t>
                      </a:r>
                      <a:endParaRPr lang="zh-TW" sz="3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15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17252.6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TW" sz="20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4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Assumptions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400" dirty="0"/>
              <a:t>After </a:t>
            </a:r>
            <a:r>
              <a:rPr lang="en-US" altLang="zh-TW" sz="2400" dirty="0" smtClean="0"/>
              <a:t>ANOVA, </a:t>
            </a:r>
            <a:r>
              <a:rPr lang="en-US" altLang="zh-TW" sz="2400" dirty="0"/>
              <a:t>we should check if the model follows 4 assumptions:</a:t>
            </a:r>
            <a:endParaRPr lang="zh-TW" altLang="zh-TW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2400" dirty="0" smtClean="0"/>
              <a:t>The </a:t>
            </a:r>
            <a:r>
              <a:rPr lang="en-US" altLang="zh-TW" sz="2400" dirty="0"/>
              <a:t>residuals are normally distributed. </a:t>
            </a:r>
            <a:endParaRPr lang="zh-TW" altLang="zh-TW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2400" dirty="0" smtClean="0"/>
              <a:t>The </a:t>
            </a:r>
            <a:r>
              <a:rPr lang="en-US" altLang="zh-TW" sz="2400" dirty="0"/>
              <a:t>residuals have constant variance . </a:t>
            </a:r>
            <a:endParaRPr lang="zh-TW" altLang="zh-TW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2400" dirty="0" smtClean="0"/>
              <a:t>The </a:t>
            </a:r>
            <a:r>
              <a:rPr lang="en-US" altLang="zh-TW" sz="2400" dirty="0"/>
              <a:t>residuals have zero mean.</a:t>
            </a:r>
            <a:endParaRPr lang="zh-TW" altLang="zh-TW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zh-TW" sz="2400" dirty="0" smtClean="0"/>
              <a:t>The </a:t>
            </a:r>
            <a:r>
              <a:rPr lang="en-US" altLang="zh-TW" sz="2400" dirty="0"/>
              <a:t>residuals are independence </a:t>
            </a:r>
            <a:endParaRPr lang="zh-TW" altLang="zh-TW" sz="2400" dirty="0"/>
          </a:p>
          <a:p>
            <a:pPr marL="0" indent="0">
              <a:buNone/>
            </a:pPr>
            <a:endParaRPr lang="zh-TW" altLang="en-US" sz="24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3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Check Assumptions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486634"/>
              </p:ext>
            </p:extLst>
          </p:nvPr>
        </p:nvGraphicFramePr>
        <p:xfrm>
          <a:off x="615721" y="1670478"/>
          <a:ext cx="5729055" cy="3815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21" y="1670478"/>
                        <a:ext cx="5729055" cy="38159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24001" y="37872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24001" y="73019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1" y="108167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676401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676401" y="39396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8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Check Assumptions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/>
          </p:nvPr>
        </p:nvGraphicFramePr>
        <p:xfrm>
          <a:off x="615721" y="1670478"/>
          <a:ext cx="5729055" cy="3815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21" y="1670478"/>
                        <a:ext cx="5729055" cy="38159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092972"/>
              </p:ext>
            </p:extLst>
          </p:nvPr>
        </p:nvGraphicFramePr>
        <p:xfrm>
          <a:off x="2965542" y="2087848"/>
          <a:ext cx="6211836" cy="4137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5542" y="2087848"/>
                        <a:ext cx="6211836" cy="41374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24001" y="37872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24001" y="73019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1" y="108167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676401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676401" y="39396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Check Assumptions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/>
          </p:nvPr>
        </p:nvGraphicFramePr>
        <p:xfrm>
          <a:off x="615721" y="1670478"/>
          <a:ext cx="5729055" cy="3815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Graph" r:id="rId3" imgW="5486400" imgH="3657600" progId="MtbGraph.Document.16">
                  <p:embed/>
                </p:oleObj>
              </mc:Choice>
              <mc:Fallback>
                <p:oleObj name="Graph" r:id="rId3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21" y="1670478"/>
                        <a:ext cx="5729055" cy="38159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2965542" y="2087848"/>
          <a:ext cx="6211836" cy="4137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name="Graph" r:id="rId5" imgW="5486400" imgH="3657600" progId="MtbGraph.Document.16">
                  <p:embed/>
                </p:oleObj>
              </mc:Choice>
              <mc:Fallback>
                <p:oleObj name="Graph" r:id="rId5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5542" y="2087848"/>
                        <a:ext cx="6211836" cy="41374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24001" y="37872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24001" y="73019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1" y="108167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676401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478832"/>
              </p:ext>
            </p:extLst>
          </p:nvPr>
        </p:nvGraphicFramePr>
        <p:xfrm>
          <a:off x="5001954" y="2492430"/>
          <a:ext cx="6153726" cy="4098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8" name="Graph" r:id="rId7" imgW="5486400" imgH="3657600" progId="MtbGraph.Document.16">
                  <p:embed/>
                </p:oleObj>
              </mc:Choice>
              <mc:Fallback>
                <p:oleObj name="Graph" r:id="rId7" imgW="5486400" imgH="3657600" progId="MtbGraph.Document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1954" y="2492430"/>
                        <a:ext cx="6153726" cy="40987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676401" y="39396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0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6. Regression Model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811371"/>
              </p:ext>
            </p:extLst>
          </p:nvPr>
        </p:nvGraphicFramePr>
        <p:xfrm>
          <a:off x="1097279" y="1842503"/>
          <a:ext cx="9578638" cy="42838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81085"/>
                <a:gridCol w="1510500"/>
                <a:gridCol w="1162351"/>
                <a:gridCol w="1162351"/>
                <a:gridCol w="1162351"/>
              </a:tblGrid>
              <a:tr h="518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Predictor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Coefficient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SE Coef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T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Constant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111.356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108.80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Upright Arm Tension Location (A)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15.6063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15.25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Projector Elevation (B)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-14.8438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-14.50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Turn Table Position (C)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-12.2563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-11.97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Pivot Arm Tension Location (D)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17.3562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16.96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Ball Seat Position (E)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11.8188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11.55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Ball Type (F)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3.8187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3.73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0.006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752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Upright Arm Tension Location*Ball Type (AF)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0.544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1.023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0.53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0.610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86543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S = 4.09397   R-</a:t>
                      </a:r>
                      <a:r>
                        <a:rPr lang="en-US" sz="2000" kern="0" dirty="0" err="1">
                          <a:effectLst/>
                        </a:rPr>
                        <a:t>Sq</a:t>
                      </a:r>
                      <a:r>
                        <a:rPr lang="en-US" sz="2000" kern="0" dirty="0">
                          <a:effectLst/>
                        </a:rPr>
                        <a:t> = 99.2%   R-</a:t>
                      </a:r>
                      <a:r>
                        <a:rPr lang="en-US" sz="2000" kern="0" dirty="0" err="1">
                          <a:effectLst/>
                        </a:rPr>
                        <a:t>Sq</a:t>
                      </a:r>
                      <a:r>
                        <a:rPr lang="en-US" sz="2000" kern="0" dirty="0">
                          <a:effectLst/>
                        </a:rPr>
                        <a:t>(</a:t>
                      </a:r>
                      <a:r>
                        <a:rPr lang="en-US" sz="2000" kern="0" dirty="0" err="1">
                          <a:effectLst/>
                        </a:rPr>
                        <a:t>adj</a:t>
                      </a:r>
                      <a:r>
                        <a:rPr lang="en-US" sz="2000" kern="0" dirty="0">
                          <a:effectLst/>
                        </a:rPr>
                        <a:t>) = 98.5%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0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6. Regression Model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162157"/>
              </p:ext>
            </p:extLst>
          </p:nvPr>
        </p:nvGraphicFramePr>
        <p:xfrm>
          <a:off x="1199408" y="1916833"/>
          <a:ext cx="10141527" cy="4282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7400"/>
                <a:gridCol w="1962153"/>
                <a:gridCol w="1230658"/>
                <a:gridCol w="1230658"/>
                <a:gridCol w="1230658"/>
              </a:tblGrid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Predictor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Coefficient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SE Coef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T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Constant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111.356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113.42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Upright Arm Tension Location (A)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15.6063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15.90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Projector Elevation (B)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-14.8438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-15.12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Turn Table Position (C)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-12.2563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-12.48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Pivot Arm Tension Location (D)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17.3562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17.68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Ball Seat Position (E)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11.8188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12.04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0.000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Ball Type (F)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3.8187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0.9818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3.89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FF0000"/>
                          </a:solidFill>
                          <a:effectLst/>
                        </a:rPr>
                        <a:t>0.004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88945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S = 3.92733   R-</a:t>
                      </a:r>
                      <a:r>
                        <a:rPr lang="en-US" sz="2000" kern="0" dirty="0" err="1">
                          <a:effectLst/>
                        </a:rPr>
                        <a:t>Sq</a:t>
                      </a:r>
                      <a:r>
                        <a:rPr lang="en-US" sz="2000" kern="0" dirty="0">
                          <a:effectLst/>
                        </a:rPr>
                        <a:t> = 99.2%   R-</a:t>
                      </a:r>
                      <a:r>
                        <a:rPr lang="en-US" sz="2000" kern="0" dirty="0" err="1">
                          <a:effectLst/>
                        </a:rPr>
                        <a:t>Sq</a:t>
                      </a:r>
                      <a:r>
                        <a:rPr lang="en-US" sz="2000" kern="0" dirty="0">
                          <a:effectLst/>
                        </a:rPr>
                        <a:t>(</a:t>
                      </a:r>
                      <a:r>
                        <a:rPr lang="en-US" sz="2000" kern="0" dirty="0" err="1">
                          <a:effectLst/>
                        </a:rPr>
                        <a:t>adj</a:t>
                      </a:r>
                      <a:r>
                        <a:rPr lang="en-US" sz="2000" kern="0" dirty="0">
                          <a:effectLst/>
                        </a:rPr>
                        <a:t>) = 98.7%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6972335" y="1275695"/>
            <a:ext cx="4629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/>
              <a:t>After excluding AF interaction term.</a:t>
            </a:r>
            <a:endParaRPr lang="zh-TW" altLang="en-US" sz="24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2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altLang="zh-TW" dirty="0" smtClean="0"/>
              <a:t>7.Predict </a:t>
            </a:r>
            <a:r>
              <a:rPr lang="en-US" altLang="zh-TW" dirty="0"/>
              <a:t>Optimal Combination </a:t>
            </a:r>
            <a:endParaRPr lang="zh-TW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sz="2800" b="1" dirty="0" smtClean="0"/>
                  <a:t>ANOVA prediction model:</a:t>
                </a:r>
                <a:endParaRPr lang="zh-TW" altLang="zh-TW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zh-TW" altLang="zh-TW" sz="2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𝑖𝑗𝑘𝑙𝑚𝑛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=111.356+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𝛼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𝛾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𝛿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𝜂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TW" sz="2800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2800" i="1" dirty="0">
                                  <a:latin typeface="Cambria Math"/>
                                </a:rPr>
                                <m:t>𝜃</m:t>
                              </m:r>
                            </m:e>
                          </m:acc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zh-TW" altLang="zh-TW" sz="2800" dirty="0"/>
              </a:p>
              <a:p>
                <a:r>
                  <a:rPr lang="en-US" altLang="zh-TW" sz="2400" dirty="0"/>
                  <a:t>By the ANOVA model, we can predict the optimal response </a:t>
                </a:r>
                <a:r>
                  <a:rPr lang="en-US" altLang="zh-TW" sz="2400" dirty="0" smtClean="0"/>
                  <a:t>is:</a:t>
                </a:r>
                <a:endParaRPr lang="zh-TW" altLang="zh-TW" sz="2400" dirty="0" smtClean="0"/>
              </a:p>
              <a:p>
                <a:pPr marL="0" indent="0">
                  <a:buNone/>
                </a:pPr>
                <a:r>
                  <a:rPr lang="en-US" altLang="zh-TW" sz="2400" dirty="0" smtClean="0"/>
                  <a:t>	</a:t>
                </a:r>
                <a:r>
                  <a:rPr lang="en-US" altLang="zh-TW" sz="2800" dirty="0"/>
                  <a:t>111.356+15.61+14.84+12.26+17.36+11.82+3.82=</a:t>
                </a:r>
                <a:r>
                  <a:rPr lang="en-US" altLang="zh-TW" sz="2800" u="sng" dirty="0"/>
                  <a:t>187.066</a:t>
                </a:r>
                <a:endParaRPr lang="zh-TW" altLang="zh-TW" sz="4000" u="sng" dirty="0"/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2" t="-215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9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1.2 Product 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9418"/>
            <a:ext cx="10515600" cy="440754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 smtClean="0"/>
              <a:t>Brands: </a:t>
            </a:r>
            <a:r>
              <a:rPr lang="en-US" sz="2200" dirty="0"/>
              <a:t>Panasonic, Eveready, and </a:t>
            </a:r>
            <a:r>
              <a:rPr lang="en-US" sz="2200" dirty="0" err="1" smtClean="0"/>
              <a:t>Greencell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Panasonic: </a:t>
            </a:r>
            <a:r>
              <a:rPr lang="en-US" sz="2200" dirty="0"/>
              <a:t>Neo Manganese Battery (1.5 voltage, AA size</a:t>
            </a:r>
            <a:r>
              <a:rPr lang="en-US" sz="2200" dirty="0" smtClean="0"/>
              <a:t>)</a:t>
            </a:r>
          </a:p>
          <a:p>
            <a:pPr marL="0" indent="0">
              <a:buNone/>
            </a:pPr>
            <a:r>
              <a:rPr lang="en-US" sz="2200" dirty="0"/>
              <a:t>This is kind of dry cell battery, was made from Carbon </a:t>
            </a:r>
            <a:r>
              <a:rPr lang="en-US" sz="2200" dirty="0" smtClean="0"/>
              <a:t>zinc.</a:t>
            </a:r>
          </a:p>
          <a:p>
            <a:pPr marL="0" indent="0">
              <a:buNone/>
            </a:pPr>
            <a:r>
              <a:rPr lang="en-US" sz="2200" dirty="0"/>
              <a:t>Panasonic Manganese Battery is ideal for devices that require a small and continuous supply of power such as clocks, remote controls and radio cassette recorder</a:t>
            </a:r>
            <a:r>
              <a:rPr lang="en-US" sz="2200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 </a:t>
            </a:r>
            <a:endParaRPr lang="en-US" dirty="0"/>
          </a:p>
        </p:txBody>
      </p:sp>
      <p:pic>
        <p:nvPicPr>
          <p:cNvPr id="2050" name="Picture 2" descr="895_large_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59" y="3841895"/>
            <a:ext cx="3442593" cy="24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lec-lan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385" y="3813286"/>
            <a:ext cx="3586479" cy="266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ZincCarb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366" y="3668319"/>
            <a:ext cx="3442059" cy="261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7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altLang="zh-TW" dirty="0" smtClean="0"/>
              <a:t>7.Predict </a:t>
            </a:r>
            <a:r>
              <a:rPr lang="en-US" altLang="zh-TW" dirty="0"/>
              <a:t>Optimal Combination </a:t>
            </a:r>
            <a:endParaRPr lang="zh-TW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sz="2800" b="1" dirty="0" smtClean="0"/>
                  <a:t>Regression prediction model</a:t>
                </a:r>
                <a:r>
                  <a:rPr lang="zh-TW" altLang="zh-TW" sz="2800" dirty="0"/>
                  <a:t>：</a:t>
                </a:r>
              </a:p>
              <a:p>
                <a:pPr marL="0" indent="0">
                  <a:buNone/>
                </a:pPr>
                <a:r>
                  <a:rPr lang="en-US" altLang="zh-TW" sz="2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zh-TW" altLang="zh-TW" sz="28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altLang="zh-TW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TW" sz="2800" i="1">
                        <a:latin typeface="Cambria Math" panose="02040503050406030204" pitchFamily="18" charset="0"/>
                      </a:rPr>
                      <m:t>=111.356+15.6063</m:t>
                    </m:r>
                    <m:sSub>
                      <m:sSub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altLang="zh-TW" sz="2800" i="1">
                        <a:latin typeface="Cambria Math" panose="02040503050406030204" pitchFamily="18" charset="0"/>
                      </a:rPr>
                      <m:t>−14.8</m:t>
                    </m:r>
                    <m:sSub>
                      <m:sSub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438</m:t>
                        </m:r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US" altLang="zh-TW" sz="28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endParaRPr lang="en-US" altLang="zh-TW" sz="28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12.2563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+17.3562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+11.8188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  <m:r>
                        <a:rPr lang="en-US" altLang="zh-TW" sz="2800" i="1">
                          <a:latin typeface="Cambria Math" panose="02040503050406030204" pitchFamily="18" charset="0"/>
                        </a:rPr>
                        <m:t>+3.8187</m:t>
                      </m:r>
                      <m:sSub>
                        <m:sSubPr>
                          <m:ctrlPr>
                            <a:rPr lang="zh-TW" altLang="zh-TW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TW" sz="2800" i="1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zh-TW" altLang="zh-TW" dirty="0"/>
              </a:p>
              <a:p>
                <a:r>
                  <a:rPr lang="en-US" altLang="zh-TW" sz="2400" dirty="0"/>
                  <a:t>By the </a:t>
                </a:r>
                <a:r>
                  <a:rPr lang="en-US" altLang="zh-TW" sz="2400" dirty="0" smtClean="0"/>
                  <a:t>regression </a:t>
                </a:r>
                <a:r>
                  <a:rPr lang="en-US" altLang="zh-TW" sz="2400" dirty="0"/>
                  <a:t>model, we can predict the optimal response is:</a:t>
                </a:r>
                <a:endParaRPr lang="zh-TW" altLang="zh-TW" sz="2400" dirty="0"/>
              </a:p>
              <a:p>
                <a:pPr marL="0" indent="0">
                  <a:buNone/>
                </a:pPr>
                <a:r>
                  <a:rPr lang="en-US" altLang="zh-TW" dirty="0" smtClean="0"/>
                  <a:t>	</a:t>
                </a:r>
                <a:r>
                  <a:rPr lang="en-US" altLang="zh-TW" sz="2800" dirty="0"/>
                  <a:t>111.356+15.6063+14.8438+12.2563+17.3562+1</a:t>
                </a:r>
              </a:p>
              <a:p>
                <a:pPr marL="0" indent="0">
                  <a:buNone/>
                </a:pPr>
                <a:r>
                  <a:rPr lang="en-US" altLang="zh-TW" sz="2800" dirty="0"/>
                  <a:t>	1.8188+3.8187=</a:t>
                </a:r>
                <a:r>
                  <a:rPr lang="en-US" altLang="zh-TW" sz="2800" u="sng" dirty="0"/>
                  <a:t>187.0561</a:t>
                </a:r>
                <a:endParaRPr lang="zh-TW" altLang="zh-TW" sz="2800" u="sng" dirty="0"/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2" t="-242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8. Confirmation </a:t>
            </a:r>
            <a:r>
              <a:rPr lang="en-US" altLang="zh-TW" dirty="0"/>
              <a:t>Test 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985652" y="1737360"/>
                <a:ext cx="9225148" cy="4057364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TW" sz="2400" smtClean="0">
                        <a:latin typeface="Cambria Math" panose="02040503050406030204" pitchFamily="18" charset="0"/>
                      </a:rPr>
                      <m:t>Error</m:t>
                    </m:r>
                    <m:r>
                      <a:rPr lang="en-US" altLang="zh-TW" sz="240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zh-TW" altLang="zh-TW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TW" altLang="zh-TW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𝑂𝑏𝑠𝑒𝑟𝑣𝑎𝑡𝑖𝑜𝑛𝑠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𝑃𝑟𝑒𝑑𝑖𝑐𝑡𝑖𝑜𝑛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𝑣𝑎𝑙𝑢𝑒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𝑂𝑏𝑠𝑒𝑟𝑣𝑎𝑡𝑖𝑜𝑛𝑠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TW" sz="2400" dirty="0" smtClean="0"/>
                  <a:t>   </a:t>
                </a:r>
                <a14:m>
                  <m:oMath xmlns:m="http://schemas.openxmlformats.org/officeDocument/2006/math">
                    <m:r>
                      <a:rPr lang="en-US" altLang="zh-TW" sz="2400" b="0" i="0" smtClean="0">
                        <a:latin typeface="Cambria Math" panose="02040503050406030204" pitchFamily="18" charset="0"/>
                      </a:rPr>
                      <m:t>                        </m:t>
                    </m:r>
                    <m:r>
                      <m:rPr>
                        <m:sty m:val="p"/>
                      </m:rPr>
                      <a:rPr lang="en-US" altLang="zh-TW" sz="2400">
                        <a:latin typeface="Cambria Math" panose="02040503050406030204" pitchFamily="18" charset="0"/>
                      </a:rPr>
                      <m:t>MAPE</m:t>
                    </m:r>
                    <m:r>
                      <a:rPr lang="en-US" altLang="zh-TW"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TW" altLang="zh-TW" sz="2400" i="1">
                            <a:latin typeface="Cambria Math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undOvr"/>
                            <m:ctrlPr>
                              <a:rPr lang="zh-TW" altLang="zh-TW" sz="2400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  <m:e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𝐸𝑟𝑟𝑜𝑟</m:t>
                            </m:r>
                          </m:e>
                        </m:nary>
                      </m:num>
                      <m:den>
                        <m:r>
                          <a:rPr lang="en-US" altLang="zh-TW" sz="24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TW" altLang="zh-TW" sz="2400" dirty="0"/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5652" y="1737360"/>
                <a:ext cx="9225148" cy="4057364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43127"/>
              </p:ext>
            </p:extLst>
          </p:nvPr>
        </p:nvGraphicFramePr>
        <p:xfrm>
          <a:off x="1251659" y="3219090"/>
          <a:ext cx="8158565" cy="3108056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650029"/>
                <a:gridCol w="1908783"/>
                <a:gridCol w="2800326"/>
                <a:gridCol w="2799427"/>
              </a:tblGrid>
              <a:tr h="38850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Prediction</a:t>
                      </a:r>
                      <a:r>
                        <a:rPr lang="en-US" sz="2000" kern="0" dirty="0">
                          <a:effectLst/>
                        </a:rPr>
                        <a:t> Error</a:t>
                      </a:r>
                      <a:endParaRPr lang="zh-TW" sz="20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No</a:t>
                      </a:r>
                      <a:endParaRPr lang="zh-TW" sz="2000" b="1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Observations</a:t>
                      </a:r>
                      <a:endParaRPr lang="zh-TW" sz="2000" b="1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Regression model error</a:t>
                      </a:r>
                      <a:endParaRPr lang="zh-TW" sz="2000" b="1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ANOVA model error</a:t>
                      </a:r>
                      <a:endParaRPr lang="zh-TW" sz="2000" b="1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3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132.3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2.64%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2.305%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6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96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4.22%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4.79%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9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132.6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0.193%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0.603%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12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157.8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1.24%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1.584%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15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152.8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1.99%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1.636%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850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81000"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MAPE=2.0566%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MAPE=2.1836%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985652" y="2357120"/>
            <a:ext cx="911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All prediction errors are smaller than 15% and MAPE smaller than 10%.</a:t>
            </a:r>
            <a:endParaRPr lang="zh-TW" altLang="zh-TW" sz="2400" dirty="0"/>
          </a:p>
          <a:p>
            <a:r>
              <a:rPr lang="en-US" altLang="zh-TW" sz="2400" dirty="0"/>
              <a:t>We can say both models have the ability to prediction.</a:t>
            </a:r>
            <a:endParaRPr lang="zh-TW" altLang="en-US" sz="2400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8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sz="2800" dirty="0"/>
                  <a:t>Use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TW" sz="2800">
                            <a:latin typeface="Cambria Math"/>
                          </a:rPr>
                          <m:t>6</m:t>
                        </m:r>
                        <m:r>
                          <a:rPr lang="en-US" altLang="zh-TW" sz="2800" i="1">
                            <a:latin typeface="Cambria Math"/>
                          </a:rPr>
                          <m:t>−</m:t>
                        </m:r>
                        <m:r>
                          <a:rPr lang="en-US" altLang="zh-TW" sz="280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TW" sz="2800" dirty="0"/>
                  <a:t> fractional factorial design </a:t>
                </a:r>
                <a:r>
                  <a:rPr lang="en-US" altLang="zh-TW" sz="2800" dirty="0" smtClean="0"/>
                  <a:t>(Resolution </a:t>
                </a:r>
                <a:r>
                  <a:rPr lang="en-US" altLang="zh-TW" sz="2800" dirty="0"/>
                  <a:t>III</a:t>
                </a:r>
                <a:r>
                  <a:rPr lang="en-US" altLang="zh-TW" sz="2800" dirty="0" smtClean="0"/>
                  <a:t>).</a:t>
                </a:r>
              </a:p>
              <a:p>
                <a:r>
                  <a:rPr lang="en-US" altLang="zh-TW" sz="2800" dirty="0" smtClean="0"/>
                  <a:t>The </a:t>
                </a:r>
                <a:r>
                  <a:rPr lang="en-US" altLang="zh-TW" sz="2800" dirty="0"/>
                  <a:t>main effect may </a:t>
                </a:r>
                <a:r>
                  <a:rPr lang="en-US" altLang="zh-TW" sz="2800" dirty="0" smtClean="0"/>
                  <a:t>not be </a:t>
                </a:r>
                <a:r>
                  <a:rPr lang="en-US" altLang="zh-TW" sz="2800" dirty="0"/>
                  <a:t>significant but due to the influential interaction effect cause the wrong </a:t>
                </a:r>
                <a:r>
                  <a:rPr lang="en-US" altLang="zh-TW" sz="2800" dirty="0" smtClean="0"/>
                  <a:t>conclusion.</a:t>
                </a:r>
              </a:p>
              <a:p>
                <a:r>
                  <a:rPr lang="en-US" altLang="zh-TW" sz="2800" dirty="0"/>
                  <a:t>W</a:t>
                </a:r>
                <a:r>
                  <a:rPr lang="en-US" altLang="zh-TW" sz="2800" dirty="0" smtClean="0"/>
                  <a:t>e </a:t>
                </a:r>
                <a:r>
                  <a:rPr lang="en-US" altLang="zh-TW" sz="2800" dirty="0"/>
                  <a:t>suggest that using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TW" sz="2800" dirty="0"/>
                  <a:t> 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TW" altLang="zh-TW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TW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TW" sz="2800" dirty="0"/>
                  <a:t> </a:t>
                </a:r>
                <a:r>
                  <a:rPr lang="en-US" altLang="zh-TW" sz="2800" dirty="0" smtClean="0"/>
                  <a:t>fractional </a:t>
                </a:r>
                <a:r>
                  <a:rPr lang="en-US" altLang="zh-TW" sz="2800" dirty="0"/>
                  <a:t>factorial design would be better.</a:t>
                </a:r>
                <a:endParaRPr lang="zh-TW" altLang="zh-TW" sz="2800" dirty="0"/>
              </a:p>
              <a:p>
                <a:endParaRPr lang="zh-TW" altLang="en-US" sz="28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2" t="-2159" r="-157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0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400" dirty="0" err="1" smtClean="0"/>
              <a:t>Montgemery</a:t>
            </a:r>
            <a:r>
              <a:rPr lang="en-US" altLang="zh-TW" sz="2400" dirty="0"/>
              <a:t>, D. C. (2005). </a:t>
            </a:r>
            <a:r>
              <a:rPr lang="en-US" altLang="zh-TW" sz="2400" i="1" dirty="0"/>
              <a:t>Introduction to Statistical Quality Control</a:t>
            </a:r>
            <a:r>
              <a:rPr lang="en-US" altLang="zh-TW" sz="2400" dirty="0"/>
              <a:t>. Jefferson City, US: John Wiley &amp; Sons, Inc.</a:t>
            </a:r>
            <a:endParaRPr lang="zh-TW" altLang="zh-TW" sz="2400" dirty="0"/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 smtClean="0"/>
              <a:t>American </a:t>
            </a:r>
            <a:r>
              <a:rPr lang="en-US" altLang="zh-TW" sz="2400" dirty="0"/>
              <a:t>National Standards Institute Inc. (2001). For Portable Primary Cells and Batteries With Aqueous Electrolyte - General and Specifications. U.S.</a:t>
            </a:r>
            <a:endParaRPr lang="zh-TW" altLang="zh-TW" sz="2400" dirty="0"/>
          </a:p>
          <a:p>
            <a:pPr marL="457200" indent="-457200">
              <a:buFont typeface="+mj-lt"/>
              <a:buAutoNum type="arabicPeriod"/>
            </a:pPr>
            <a:r>
              <a:rPr lang="zh-TW" altLang="zh-TW" sz="2400" dirty="0" smtClean="0"/>
              <a:t>江巧玉</a:t>
            </a:r>
            <a:r>
              <a:rPr lang="zh-TW" altLang="zh-TW" sz="2400" dirty="0"/>
              <a:t>，「量測系統重複性與再現性的分析研究」。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/>
              <a:t>Chiang, C.-Y. (2002). </a:t>
            </a:r>
            <a:r>
              <a:rPr lang="en-US" altLang="zh-TW" sz="2400" i="1" dirty="0"/>
              <a:t>A study of Gauge repeatability and reproducibility for measurement systems.</a:t>
            </a:r>
            <a:r>
              <a:rPr lang="en-US" altLang="zh-TW" sz="2400" dirty="0"/>
              <a:t> (Master), National Cheng Kung University, Tainan, Taiwan.   </a:t>
            </a:r>
            <a:endParaRPr lang="zh-TW" altLang="zh-TW" sz="2400" dirty="0"/>
          </a:p>
          <a:p>
            <a:pPr marL="457200" indent="-457200">
              <a:buFont typeface="+mj-lt"/>
              <a:buAutoNum type="arabicPeriod"/>
            </a:pPr>
            <a:endParaRPr lang="zh-TW" altLang="en-US" sz="24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7200" dirty="0" smtClean="0"/>
              <a:t>Thanks for Your </a:t>
            </a:r>
            <a:r>
              <a:rPr lang="en-US" altLang="zh-TW" sz="7200" dirty="0"/>
              <a:t>A</a:t>
            </a:r>
            <a:r>
              <a:rPr lang="en-US" altLang="zh-TW" sz="7200" dirty="0" smtClean="0"/>
              <a:t>ttention!</a:t>
            </a:r>
            <a:endParaRPr lang="zh-TW" altLang="en-US" sz="7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4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1.2 Product 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8167"/>
            <a:ext cx="10515600" cy="4348163"/>
          </a:xfrm>
        </p:spPr>
        <p:txBody>
          <a:bodyPr/>
          <a:lstStyle/>
          <a:p>
            <a:r>
              <a:rPr lang="en-US" sz="2400" dirty="0" smtClean="0"/>
              <a:t>Features: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</a:t>
            </a:r>
            <a:endParaRPr lang="en-US" dirty="0"/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330" y="2279560"/>
            <a:ext cx="8074565" cy="36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0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1.2 Product 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0670"/>
            <a:ext cx="10515600" cy="4348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Eveready: </a:t>
            </a:r>
            <a:r>
              <a:rPr lang="en-US" sz="2400" dirty="0"/>
              <a:t>Super Heavy </a:t>
            </a:r>
            <a:r>
              <a:rPr lang="en-US" sz="2400" dirty="0" smtClean="0"/>
              <a:t>Duty</a:t>
            </a:r>
            <a:r>
              <a:rPr lang="en-US" sz="2400" dirty="0"/>
              <a:t> </a:t>
            </a:r>
            <a:r>
              <a:rPr lang="en-US" sz="2400" dirty="0" smtClean="0"/>
              <a:t>carbon-zinc battery </a:t>
            </a:r>
            <a:r>
              <a:rPr lang="en-US" sz="2400" dirty="0"/>
              <a:t>(1.5 voltage, AA size</a:t>
            </a:r>
            <a:r>
              <a:rPr lang="en-US" sz="2400" dirty="0" smtClean="0"/>
              <a:t>)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                                    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065" y="2050182"/>
            <a:ext cx="6076190" cy="4285714"/>
          </a:xfrm>
          <a:prstGeom prst="rect">
            <a:avLst/>
          </a:prstGeom>
        </p:spPr>
      </p:pic>
      <p:pic>
        <p:nvPicPr>
          <p:cNvPr id="4098" name="Picture 2" descr="eveready_AA-500x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98538"/>
            <a:ext cx="3192754" cy="319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0967"/>
            <a:ext cx="10515600" cy="1043189"/>
          </a:xfrm>
        </p:spPr>
        <p:txBody>
          <a:bodyPr>
            <a:normAutofit/>
          </a:bodyPr>
          <a:lstStyle/>
          <a:p>
            <a:r>
              <a:rPr lang="en-US" b="1" dirty="0" smtClean="0"/>
              <a:t>1.2 Product 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259" y="1364156"/>
            <a:ext cx="10515600" cy="443129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GreenCell</a:t>
            </a:r>
            <a:r>
              <a:rPr lang="en-US" sz="2400" dirty="0" smtClean="0"/>
              <a:t>: </a:t>
            </a:r>
            <a:r>
              <a:rPr lang="en-US" sz="2400" dirty="0"/>
              <a:t>GP </a:t>
            </a:r>
            <a:r>
              <a:rPr lang="en-US" sz="2400" dirty="0" err="1"/>
              <a:t>Greencell</a:t>
            </a:r>
            <a:r>
              <a:rPr lang="en-US" sz="2400" dirty="0"/>
              <a:t> Extra Heavy Duty AA </a:t>
            </a:r>
            <a:r>
              <a:rPr lang="en-US" sz="2400" dirty="0" smtClean="0"/>
              <a:t>Battery.</a:t>
            </a:r>
          </a:p>
          <a:p>
            <a:r>
              <a:rPr lang="en-US" sz="2400" dirty="0"/>
              <a:t>The zinc chloride battery by GP Batteries is an improvement on the original zinc–carbon battery, using purer chemicals and giving a longer life and steadier voltage output as it is </a:t>
            </a:r>
            <a:r>
              <a:rPr lang="en-US" sz="2400" dirty="0" smtClean="0"/>
              <a:t>used.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                                    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57" y="3363637"/>
            <a:ext cx="877619" cy="2813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037" y="3374265"/>
            <a:ext cx="6185663" cy="2802698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24DA-CF5D-4E8E-9E39-4734B444A8B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7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421</TotalTime>
  <Words>3438</Words>
  <Application>Microsoft Office PowerPoint</Application>
  <PresentationFormat>Custom</PresentationFormat>
  <Paragraphs>1020</Paragraphs>
  <Slides>64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Retrospect</vt:lpstr>
      <vt:lpstr>Graph</vt:lpstr>
      <vt:lpstr>Quality Management Final Report</vt:lpstr>
      <vt:lpstr>Outline</vt:lpstr>
      <vt:lpstr>Gauge R&amp;R and Process Capability</vt:lpstr>
      <vt:lpstr>1. Problem Formulation</vt:lpstr>
      <vt:lpstr>1.1 Project Motivation</vt:lpstr>
      <vt:lpstr>1.2 Product Introduction</vt:lpstr>
      <vt:lpstr>1.2 Product Introduction</vt:lpstr>
      <vt:lpstr>1.2 Product Introduction</vt:lpstr>
      <vt:lpstr>1.2 Product Introduction</vt:lpstr>
      <vt:lpstr>1.2 Product Introduction</vt:lpstr>
      <vt:lpstr>1.3 Research Purpose</vt:lpstr>
      <vt:lpstr>1.4 Measurements Properties</vt:lpstr>
      <vt:lpstr>2. Research Procedure and Method</vt:lpstr>
      <vt:lpstr>2.1 Measuring Process</vt:lpstr>
      <vt:lpstr>2.2 Cause and Effect Diagram</vt:lpstr>
      <vt:lpstr>3. Data Collection</vt:lpstr>
      <vt:lpstr>3.1 Guidelines for the use of the instrument                   </vt:lpstr>
      <vt:lpstr>3.2 Products and Instrument of Measurement                  </vt:lpstr>
      <vt:lpstr>3.3 Measurement Parameter Determination</vt:lpstr>
      <vt:lpstr>PowerPoint Presentation</vt:lpstr>
      <vt:lpstr>4.1 Descriptive Statistics </vt:lpstr>
      <vt:lpstr>4.2 R Control Chart</vt:lpstr>
      <vt:lpstr>4.2 R Control Chart</vt:lpstr>
      <vt:lpstr>PowerPoint Presentation</vt:lpstr>
      <vt:lpstr>PowerPoint Presentation</vt:lpstr>
      <vt:lpstr>PowerPoint Presentation</vt:lpstr>
      <vt:lpstr>PowerPoint Presentation</vt:lpstr>
      <vt:lpstr>4.3 ANOVA and Residual Analysis  </vt:lpstr>
      <vt:lpstr>4.3.1 ANOVA and Residual Analysis for Height</vt:lpstr>
      <vt:lpstr>4.3.2 ANOVA and Residual Analysis for Weight</vt:lpstr>
      <vt:lpstr>4.4 Gauge R&amp;R Analysis           </vt:lpstr>
      <vt:lpstr>4.4.1 Gauge R&amp;R Analysis for Height</vt:lpstr>
      <vt:lpstr>4.4.1 Gauge R&amp;R Analysis for Height</vt:lpstr>
      <vt:lpstr>4.4.1 Gauge R&amp;R Analysis for Height</vt:lpstr>
      <vt:lpstr>4.4.1 Gauge R&amp;R Analysis for Height</vt:lpstr>
      <vt:lpstr>4.4.1 Gauge R&amp;R Analysis for Height</vt:lpstr>
      <vt:lpstr>4.4.1 Gauge R&amp;R Analysis for Height</vt:lpstr>
      <vt:lpstr>4.4.2 Gauge R&amp;R Analysis for Weight</vt:lpstr>
      <vt:lpstr>4.4.2 Gauge R&amp;R Analysis for Weight</vt:lpstr>
      <vt:lpstr>4.4.2 Gauge R&amp;R Analysis for Weight</vt:lpstr>
      <vt:lpstr>4.4.3 Conclusion</vt:lpstr>
      <vt:lpstr>4.5 Process capability analysis                                </vt:lpstr>
      <vt:lpstr>4.5 Process capability analysis </vt:lpstr>
      <vt:lpstr>Design of Experiment</vt:lpstr>
      <vt:lpstr>Purpose</vt:lpstr>
      <vt:lpstr>Process</vt:lpstr>
      <vt:lpstr>Analysis</vt:lpstr>
      <vt:lpstr>1. Pareto Chart</vt:lpstr>
      <vt:lpstr>2. Normal Probability Plot</vt:lpstr>
      <vt:lpstr>3. Main Effect</vt:lpstr>
      <vt:lpstr>4. Interaction Effect Plot</vt:lpstr>
      <vt:lpstr>5. ANOVA </vt:lpstr>
      <vt:lpstr>Assumptions</vt:lpstr>
      <vt:lpstr>Check Assumptions</vt:lpstr>
      <vt:lpstr>Check Assumptions</vt:lpstr>
      <vt:lpstr>Check Assumptions</vt:lpstr>
      <vt:lpstr>6. Regression Model</vt:lpstr>
      <vt:lpstr>6. Regression Model</vt:lpstr>
      <vt:lpstr>7.Predict Optimal Combination </vt:lpstr>
      <vt:lpstr>7.Predict Optimal Combination </vt:lpstr>
      <vt:lpstr>8. Confirmation Test </vt:lpstr>
      <vt:lpstr>Conclusion</vt:lpstr>
      <vt:lpstr>Reference</vt:lpstr>
      <vt:lpstr>Thanks for Your Attention!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Data Collection</dc:title>
  <dc:creator>user</dc:creator>
  <cp:lastModifiedBy>Administrator</cp:lastModifiedBy>
  <cp:revision>58</cp:revision>
  <dcterms:created xsi:type="dcterms:W3CDTF">2013-06-05T11:58:01Z</dcterms:created>
  <dcterms:modified xsi:type="dcterms:W3CDTF">2013-06-21T07:31:43Z</dcterms:modified>
</cp:coreProperties>
</file>