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2"/>
    <p:sldId id="260" r:id="rId3"/>
    <p:sldId id="283" r:id="rId4"/>
    <p:sldId id="263" r:id="rId5"/>
    <p:sldId id="268" r:id="rId6"/>
    <p:sldId id="266" r:id="rId7"/>
    <p:sldId id="267" r:id="rId8"/>
    <p:sldId id="286" r:id="rId9"/>
    <p:sldId id="284" r:id="rId10"/>
    <p:sldId id="285" r:id="rId11"/>
    <p:sldId id="289" r:id="rId12"/>
    <p:sldId id="264" r:id="rId13"/>
    <p:sldId id="269" r:id="rId14"/>
    <p:sldId id="270" r:id="rId15"/>
    <p:sldId id="271" r:id="rId16"/>
    <p:sldId id="272" r:id="rId17"/>
    <p:sldId id="273" r:id="rId18"/>
    <p:sldId id="275" r:id="rId19"/>
    <p:sldId id="277" r:id="rId20"/>
    <p:sldId id="279" r:id="rId21"/>
    <p:sldId id="280" r:id="rId22"/>
    <p:sldId id="282" r:id="rId23"/>
    <p:sldId id="278" r:id="rId24"/>
    <p:sldId id="292" r:id="rId25"/>
    <p:sldId id="290" r:id="rId26"/>
    <p:sldId id="281" r:id="rId27"/>
    <p:sldId id="287" r:id="rId28"/>
    <p:sldId id="291" r:id="rId29"/>
  </p:sldIdLst>
  <p:sldSz cx="9144000" cy="6858000" type="screen4x3"/>
  <p:notesSz cx="6669088" cy="9928225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84" autoAdjust="0"/>
    <p:restoredTop sz="94050" autoAdjust="0"/>
  </p:normalViewPr>
  <p:slideViewPr>
    <p:cSldViewPr>
      <p:cViewPr>
        <p:scale>
          <a:sx n="66" d="100"/>
          <a:sy n="66" d="100"/>
        </p:scale>
        <p:origin x="-6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E0B844-86FF-43CF-B290-6EE2D341092A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489042A7-082E-4DDA-80C1-72D052EAB3EC}">
      <dgm:prSet phldrT="[文字]" custT="1"/>
      <dgm:spPr/>
      <dgm:t>
        <a:bodyPr/>
        <a:lstStyle/>
        <a:p>
          <a:r>
            <a:rPr lang="en-US" altLang="en-US" sz="1600" dirty="0"/>
            <a:t>Motivation</a:t>
          </a:r>
          <a:endParaRPr lang="zh-TW" altLang="en-US" sz="1600" dirty="0"/>
        </a:p>
      </dgm:t>
    </dgm:pt>
    <dgm:pt modelId="{6D4E27F2-629C-4956-81F8-CB0FC21C444A}" type="parTrans" cxnId="{1E7CEBB4-2E0D-4083-80B8-E22F88B7DC90}">
      <dgm:prSet/>
      <dgm:spPr/>
      <dgm:t>
        <a:bodyPr/>
        <a:lstStyle/>
        <a:p>
          <a:endParaRPr lang="zh-TW" altLang="en-US"/>
        </a:p>
      </dgm:t>
    </dgm:pt>
    <dgm:pt modelId="{B459CB8D-E704-4B16-8ABB-D3D58980D5A4}" type="sibTrans" cxnId="{1E7CEBB4-2E0D-4083-80B8-E22F88B7DC90}">
      <dgm:prSet/>
      <dgm:spPr/>
      <dgm:t>
        <a:bodyPr/>
        <a:lstStyle/>
        <a:p>
          <a:endParaRPr lang="zh-TW" altLang="en-US"/>
        </a:p>
      </dgm:t>
    </dgm:pt>
    <dgm:pt modelId="{DFDB7FD6-31AD-40F1-9B18-DCFA971AAB7D}">
      <dgm:prSet phldrT="[文字]" custT="1"/>
      <dgm:spPr/>
      <dgm:t>
        <a:bodyPr/>
        <a:lstStyle/>
        <a:p>
          <a:r>
            <a:rPr lang="en-US" altLang="en-US" sz="2000" dirty="0"/>
            <a:t>Sample Collection</a:t>
          </a:r>
          <a:endParaRPr lang="zh-TW" altLang="en-US" sz="2000" dirty="0"/>
        </a:p>
      </dgm:t>
    </dgm:pt>
    <dgm:pt modelId="{ACBFF354-22A4-4CD5-9F13-027A5ED217A4}" type="parTrans" cxnId="{E754FC21-1136-4FE9-BC47-A7AB754860D1}">
      <dgm:prSet/>
      <dgm:spPr/>
      <dgm:t>
        <a:bodyPr/>
        <a:lstStyle/>
        <a:p>
          <a:endParaRPr lang="zh-TW" altLang="en-US"/>
        </a:p>
      </dgm:t>
    </dgm:pt>
    <dgm:pt modelId="{37517802-25C5-4B22-A56F-D0DD5E7CFD3F}" type="sibTrans" cxnId="{E754FC21-1136-4FE9-BC47-A7AB754860D1}">
      <dgm:prSet/>
      <dgm:spPr/>
      <dgm:t>
        <a:bodyPr/>
        <a:lstStyle/>
        <a:p>
          <a:endParaRPr lang="zh-TW" altLang="en-US"/>
        </a:p>
      </dgm:t>
    </dgm:pt>
    <dgm:pt modelId="{6A8F144F-302B-4611-99BD-E96E0423873A}">
      <dgm:prSet custT="1"/>
      <dgm:spPr/>
      <dgm:t>
        <a:bodyPr/>
        <a:lstStyle/>
        <a:p>
          <a:r>
            <a:rPr lang="en-US" altLang="en-US" sz="2000" dirty="0"/>
            <a:t>Purpose of Research</a:t>
          </a:r>
          <a:endParaRPr lang="zh-TW" altLang="en-US" sz="2000" dirty="0"/>
        </a:p>
      </dgm:t>
    </dgm:pt>
    <dgm:pt modelId="{CBCB3F21-8C54-47F1-A999-AC4B0F89FF7B}" type="parTrans" cxnId="{4A08F67B-3784-4C08-9497-66AC3909C3A8}">
      <dgm:prSet/>
      <dgm:spPr/>
      <dgm:t>
        <a:bodyPr/>
        <a:lstStyle/>
        <a:p>
          <a:endParaRPr lang="zh-TW" altLang="en-US"/>
        </a:p>
      </dgm:t>
    </dgm:pt>
    <dgm:pt modelId="{9DF0A44A-1DA4-47AB-A5E3-98B8482C01E6}" type="sibTrans" cxnId="{4A08F67B-3784-4C08-9497-66AC3909C3A8}">
      <dgm:prSet/>
      <dgm:spPr/>
      <dgm:t>
        <a:bodyPr/>
        <a:lstStyle/>
        <a:p>
          <a:endParaRPr lang="zh-TW" altLang="en-US"/>
        </a:p>
      </dgm:t>
    </dgm:pt>
    <dgm:pt modelId="{32B326D5-7238-4B91-B4D1-07D38CA49E63}">
      <dgm:prSet custT="1"/>
      <dgm:spPr/>
      <dgm:t>
        <a:bodyPr/>
        <a:lstStyle/>
        <a:p>
          <a:r>
            <a:rPr lang="en-US" altLang="en-US" sz="2000" dirty="0"/>
            <a:t>Data Analysis</a:t>
          </a:r>
          <a:endParaRPr lang="zh-TW" altLang="en-US" sz="2000" dirty="0"/>
        </a:p>
      </dgm:t>
    </dgm:pt>
    <dgm:pt modelId="{115A771B-24EB-4D02-989C-43A9E61F0900}" type="parTrans" cxnId="{5630C3D9-13FA-41C6-9A5B-B898FB3B7B8F}">
      <dgm:prSet/>
      <dgm:spPr/>
      <dgm:t>
        <a:bodyPr/>
        <a:lstStyle/>
        <a:p>
          <a:endParaRPr lang="zh-TW" altLang="en-US"/>
        </a:p>
      </dgm:t>
    </dgm:pt>
    <dgm:pt modelId="{A68EFEA3-F913-4ABA-BBC0-F7D442A99F73}" type="sibTrans" cxnId="{5630C3D9-13FA-41C6-9A5B-B898FB3B7B8F}">
      <dgm:prSet/>
      <dgm:spPr/>
      <dgm:t>
        <a:bodyPr/>
        <a:lstStyle/>
        <a:p>
          <a:endParaRPr lang="zh-TW" altLang="en-US"/>
        </a:p>
      </dgm:t>
    </dgm:pt>
    <dgm:pt modelId="{B154B546-2DE6-4769-B60C-1D74F98DEDA3}">
      <dgm:prSet custT="1"/>
      <dgm:spPr/>
      <dgm:t>
        <a:bodyPr/>
        <a:lstStyle/>
        <a:p>
          <a:r>
            <a:rPr lang="en-US" altLang="en-US" sz="2000" dirty="0" smtClean="0"/>
            <a:t>Conclusion</a:t>
          </a:r>
          <a:endParaRPr lang="zh-TW" altLang="en-US" sz="2000" dirty="0"/>
        </a:p>
      </dgm:t>
    </dgm:pt>
    <dgm:pt modelId="{D74B1233-3EB8-4A3C-9AEC-B6BD9FE160A7}" type="parTrans" cxnId="{3445AD0D-9A25-47F2-A264-B66E2407F61C}">
      <dgm:prSet/>
      <dgm:spPr/>
      <dgm:t>
        <a:bodyPr/>
        <a:lstStyle/>
        <a:p>
          <a:endParaRPr lang="zh-TW" altLang="en-US"/>
        </a:p>
      </dgm:t>
    </dgm:pt>
    <dgm:pt modelId="{43D903FE-1198-4191-9D03-B3F2B9DEA768}" type="sibTrans" cxnId="{3445AD0D-9A25-47F2-A264-B66E2407F61C}">
      <dgm:prSet/>
      <dgm:spPr/>
      <dgm:t>
        <a:bodyPr/>
        <a:lstStyle/>
        <a:p>
          <a:endParaRPr lang="zh-TW" altLang="en-US"/>
        </a:p>
      </dgm:t>
    </dgm:pt>
    <dgm:pt modelId="{272D6BF3-4F4C-4B2D-B6E4-6E8FBE50E301}" type="pres">
      <dgm:prSet presAssocID="{1EE0B844-86FF-43CF-B290-6EE2D341092A}" presName="arrowDiagram" presStyleCnt="0">
        <dgm:presLayoutVars>
          <dgm:chMax val="5"/>
          <dgm:dir/>
          <dgm:resizeHandles val="exact"/>
        </dgm:presLayoutVars>
      </dgm:prSet>
      <dgm:spPr/>
    </dgm:pt>
    <dgm:pt modelId="{F42299C5-F9D2-41C1-8FB1-BAE501C51BC6}" type="pres">
      <dgm:prSet presAssocID="{1EE0B844-86FF-43CF-B290-6EE2D341092A}" presName="arrow" presStyleLbl="bgShp" presStyleIdx="0" presStyleCnt="1"/>
      <dgm:spPr/>
    </dgm:pt>
    <dgm:pt modelId="{D741B525-6BFD-4231-AAF8-029BBECDD862}" type="pres">
      <dgm:prSet presAssocID="{1EE0B844-86FF-43CF-B290-6EE2D341092A}" presName="arrowDiagram5" presStyleCnt="0"/>
      <dgm:spPr/>
    </dgm:pt>
    <dgm:pt modelId="{BADE29E3-8C02-4B9E-A952-DA336CA7720F}" type="pres">
      <dgm:prSet presAssocID="{489042A7-082E-4DDA-80C1-72D052EAB3EC}" presName="bullet5a" presStyleLbl="node1" presStyleIdx="0" presStyleCnt="5"/>
      <dgm:spPr/>
    </dgm:pt>
    <dgm:pt modelId="{BAA02CB7-C8CF-4A6E-9C42-51C06DFB4EBB}" type="pres">
      <dgm:prSet presAssocID="{489042A7-082E-4DDA-80C1-72D052EAB3EC}" presName="textBox5a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19B58FD-28CE-44C7-8B74-75501C0E90B8}" type="pres">
      <dgm:prSet presAssocID="{6A8F144F-302B-4611-99BD-E96E0423873A}" presName="bullet5b" presStyleLbl="node1" presStyleIdx="1" presStyleCnt="5"/>
      <dgm:spPr/>
    </dgm:pt>
    <dgm:pt modelId="{4D03FF89-DFA5-4794-9E54-94BB8CEC41F8}" type="pres">
      <dgm:prSet presAssocID="{6A8F144F-302B-4611-99BD-E96E0423873A}" presName="textBox5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C05A02D-161E-46D8-8356-2BCA66A4E16C}" type="pres">
      <dgm:prSet presAssocID="{DFDB7FD6-31AD-40F1-9B18-DCFA971AAB7D}" presName="bullet5c" presStyleLbl="node1" presStyleIdx="2" presStyleCnt="5"/>
      <dgm:spPr/>
    </dgm:pt>
    <dgm:pt modelId="{497292DC-A9DD-47D5-A113-BBF6511277C7}" type="pres">
      <dgm:prSet presAssocID="{DFDB7FD6-31AD-40F1-9B18-DCFA971AAB7D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21FE391-0B48-45ED-A07A-C32254C20E38}" type="pres">
      <dgm:prSet presAssocID="{32B326D5-7238-4B91-B4D1-07D38CA49E63}" presName="bullet5d" presStyleLbl="node1" presStyleIdx="3" presStyleCnt="5"/>
      <dgm:spPr/>
    </dgm:pt>
    <dgm:pt modelId="{4E4D3D64-81DA-499D-A29F-887B62D48A00}" type="pres">
      <dgm:prSet presAssocID="{32B326D5-7238-4B91-B4D1-07D38CA49E63}" presName="textBox5d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C9E5533-E7B0-4A1C-8505-06C3AB550DAA}" type="pres">
      <dgm:prSet presAssocID="{B154B546-2DE6-4769-B60C-1D74F98DEDA3}" presName="bullet5e" presStyleLbl="node1" presStyleIdx="4" presStyleCnt="5"/>
      <dgm:spPr/>
    </dgm:pt>
    <dgm:pt modelId="{5F0D45BA-7C13-4597-AE0B-DB7081B770B8}" type="pres">
      <dgm:prSet presAssocID="{B154B546-2DE6-4769-B60C-1D74F98DEDA3}" presName="textBox5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3445AD0D-9A25-47F2-A264-B66E2407F61C}" srcId="{1EE0B844-86FF-43CF-B290-6EE2D341092A}" destId="{B154B546-2DE6-4769-B60C-1D74F98DEDA3}" srcOrd="4" destOrd="0" parTransId="{D74B1233-3EB8-4A3C-9AEC-B6BD9FE160A7}" sibTransId="{43D903FE-1198-4191-9D03-B3F2B9DEA768}"/>
    <dgm:cxn modelId="{1E7CEBB4-2E0D-4083-80B8-E22F88B7DC90}" srcId="{1EE0B844-86FF-43CF-B290-6EE2D341092A}" destId="{489042A7-082E-4DDA-80C1-72D052EAB3EC}" srcOrd="0" destOrd="0" parTransId="{6D4E27F2-629C-4956-81F8-CB0FC21C444A}" sibTransId="{B459CB8D-E704-4B16-8ABB-D3D58980D5A4}"/>
    <dgm:cxn modelId="{06207075-F79A-425A-8CE7-C29FEB956DF4}" type="presOf" srcId="{32B326D5-7238-4B91-B4D1-07D38CA49E63}" destId="{4E4D3D64-81DA-499D-A29F-887B62D48A00}" srcOrd="0" destOrd="0" presId="urn:microsoft.com/office/officeart/2005/8/layout/arrow2"/>
    <dgm:cxn modelId="{E754FC21-1136-4FE9-BC47-A7AB754860D1}" srcId="{1EE0B844-86FF-43CF-B290-6EE2D341092A}" destId="{DFDB7FD6-31AD-40F1-9B18-DCFA971AAB7D}" srcOrd="2" destOrd="0" parTransId="{ACBFF354-22A4-4CD5-9F13-027A5ED217A4}" sibTransId="{37517802-25C5-4B22-A56F-D0DD5E7CFD3F}"/>
    <dgm:cxn modelId="{8E4C4E28-EBFD-4892-965C-E10A5CF2EE16}" type="presOf" srcId="{489042A7-082E-4DDA-80C1-72D052EAB3EC}" destId="{BAA02CB7-C8CF-4A6E-9C42-51C06DFB4EBB}" srcOrd="0" destOrd="0" presId="urn:microsoft.com/office/officeart/2005/8/layout/arrow2"/>
    <dgm:cxn modelId="{4A08F67B-3784-4C08-9497-66AC3909C3A8}" srcId="{1EE0B844-86FF-43CF-B290-6EE2D341092A}" destId="{6A8F144F-302B-4611-99BD-E96E0423873A}" srcOrd="1" destOrd="0" parTransId="{CBCB3F21-8C54-47F1-A999-AC4B0F89FF7B}" sibTransId="{9DF0A44A-1DA4-47AB-A5E3-98B8482C01E6}"/>
    <dgm:cxn modelId="{446C02A4-E64A-4581-864A-8DAF070D84ED}" type="presOf" srcId="{6A8F144F-302B-4611-99BD-E96E0423873A}" destId="{4D03FF89-DFA5-4794-9E54-94BB8CEC41F8}" srcOrd="0" destOrd="0" presId="urn:microsoft.com/office/officeart/2005/8/layout/arrow2"/>
    <dgm:cxn modelId="{5630C3D9-13FA-41C6-9A5B-B898FB3B7B8F}" srcId="{1EE0B844-86FF-43CF-B290-6EE2D341092A}" destId="{32B326D5-7238-4B91-B4D1-07D38CA49E63}" srcOrd="3" destOrd="0" parTransId="{115A771B-24EB-4D02-989C-43A9E61F0900}" sibTransId="{A68EFEA3-F913-4ABA-BBC0-F7D442A99F73}"/>
    <dgm:cxn modelId="{04088973-7D05-4CE7-8A91-F838EC887C34}" type="presOf" srcId="{B154B546-2DE6-4769-B60C-1D74F98DEDA3}" destId="{5F0D45BA-7C13-4597-AE0B-DB7081B770B8}" srcOrd="0" destOrd="0" presId="urn:microsoft.com/office/officeart/2005/8/layout/arrow2"/>
    <dgm:cxn modelId="{C130D877-8FEA-4E3D-A372-6F953D30F836}" type="presOf" srcId="{1EE0B844-86FF-43CF-B290-6EE2D341092A}" destId="{272D6BF3-4F4C-4B2D-B6E4-6E8FBE50E301}" srcOrd="0" destOrd="0" presId="urn:microsoft.com/office/officeart/2005/8/layout/arrow2"/>
    <dgm:cxn modelId="{2231895A-D032-4F22-B2E3-88138FBE5DD4}" type="presOf" srcId="{DFDB7FD6-31AD-40F1-9B18-DCFA971AAB7D}" destId="{497292DC-A9DD-47D5-A113-BBF6511277C7}" srcOrd="0" destOrd="0" presId="urn:microsoft.com/office/officeart/2005/8/layout/arrow2"/>
    <dgm:cxn modelId="{B853BFEB-3D8E-4F11-887D-CA3AB797346D}" type="presParOf" srcId="{272D6BF3-4F4C-4B2D-B6E4-6E8FBE50E301}" destId="{F42299C5-F9D2-41C1-8FB1-BAE501C51BC6}" srcOrd="0" destOrd="0" presId="urn:microsoft.com/office/officeart/2005/8/layout/arrow2"/>
    <dgm:cxn modelId="{078724C1-FEED-4FF6-9E29-5E36A1C7ACBB}" type="presParOf" srcId="{272D6BF3-4F4C-4B2D-B6E4-6E8FBE50E301}" destId="{D741B525-6BFD-4231-AAF8-029BBECDD862}" srcOrd="1" destOrd="0" presId="urn:microsoft.com/office/officeart/2005/8/layout/arrow2"/>
    <dgm:cxn modelId="{DB39899C-A5AA-41FC-A80E-7DF5782AC02E}" type="presParOf" srcId="{D741B525-6BFD-4231-AAF8-029BBECDD862}" destId="{BADE29E3-8C02-4B9E-A952-DA336CA7720F}" srcOrd="0" destOrd="0" presId="urn:microsoft.com/office/officeart/2005/8/layout/arrow2"/>
    <dgm:cxn modelId="{FE8521EF-AEED-4C7F-A92B-45392287AD53}" type="presParOf" srcId="{D741B525-6BFD-4231-AAF8-029BBECDD862}" destId="{BAA02CB7-C8CF-4A6E-9C42-51C06DFB4EBB}" srcOrd="1" destOrd="0" presId="urn:microsoft.com/office/officeart/2005/8/layout/arrow2"/>
    <dgm:cxn modelId="{45CF1994-933F-426A-ABA5-FCD3D82F48D1}" type="presParOf" srcId="{D741B525-6BFD-4231-AAF8-029BBECDD862}" destId="{619B58FD-28CE-44C7-8B74-75501C0E90B8}" srcOrd="2" destOrd="0" presId="urn:microsoft.com/office/officeart/2005/8/layout/arrow2"/>
    <dgm:cxn modelId="{2ED76A79-947F-4763-886D-746D35991F43}" type="presParOf" srcId="{D741B525-6BFD-4231-AAF8-029BBECDD862}" destId="{4D03FF89-DFA5-4794-9E54-94BB8CEC41F8}" srcOrd="3" destOrd="0" presId="urn:microsoft.com/office/officeart/2005/8/layout/arrow2"/>
    <dgm:cxn modelId="{631F1339-844A-48D0-83D7-E79BB2CCBA7A}" type="presParOf" srcId="{D741B525-6BFD-4231-AAF8-029BBECDD862}" destId="{DC05A02D-161E-46D8-8356-2BCA66A4E16C}" srcOrd="4" destOrd="0" presId="urn:microsoft.com/office/officeart/2005/8/layout/arrow2"/>
    <dgm:cxn modelId="{CD834E99-D1F7-4B4B-A475-95DE44C10519}" type="presParOf" srcId="{D741B525-6BFD-4231-AAF8-029BBECDD862}" destId="{497292DC-A9DD-47D5-A113-BBF6511277C7}" srcOrd="5" destOrd="0" presId="urn:microsoft.com/office/officeart/2005/8/layout/arrow2"/>
    <dgm:cxn modelId="{CD3D7D75-9165-44D8-8E17-C1751C938ACA}" type="presParOf" srcId="{D741B525-6BFD-4231-AAF8-029BBECDD862}" destId="{421FE391-0B48-45ED-A07A-C32254C20E38}" srcOrd="6" destOrd="0" presId="urn:microsoft.com/office/officeart/2005/8/layout/arrow2"/>
    <dgm:cxn modelId="{D1D9EE7B-3749-44C8-9439-75F485DACDE4}" type="presParOf" srcId="{D741B525-6BFD-4231-AAF8-029BBECDD862}" destId="{4E4D3D64-81DA-499D-A29F-887B62D48A00}" srcOrd="7" destOrd="0" presId="urn:microsoft.com/office/officeart/2005/8/layout/arrow2"/>
    <dgm:cxn modelId="{7E510996-5BBC-43FB-A6F0-54EE4705424A}" type="presParOf" srcId="{D741B525-6BFD-4231-AAF8-029BBECDD862}" destId="{FC9E5533-E7B0-4A1C-8505-06C3AB550DAA}" srcOrd="8" destOrd="0" presId="urn:microsoft.com/office/officeart/2005/8/layout/arrow2"/>
    <dgm:cxn modelId="{7F1CDC41-6F3F-4C25-B2D4-B1CCA8E835E8}" type="presParOf" srcId="{D741B525-6BFD-4231-AAF8-029BBECDD862}" destId="{5F0D45BA-7C13-4597-AE0B-DB7081B770B8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42299C5-F9D2-41C1-8FB1-BAE501C51BC6}">
      <dsp:nvSpPr>
        <dsp:cNvPr id="0" name=""/>
        <dsp:cNvSpPr/>
      </dsp:nvSpPr>
      <dsp:spPr>
        <a:xfrm>
          <a:off x="0" y="134054"/>
          <a:ext cx="7677715" cy="4798571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DE29E3-8C02-4B9E-A952-DA336CA7720F}">
      <dsp:nvSpPr>
        <dsp:cNvPr id="0" name=""/>
        <dsp:cNvSpPr/>
      </dsp:nvSpPr>
      <dsp:spPr>
        <a:xfrm>
          <a:off x="756254" y="3702272"/>
          <a:ext cx="176587" cy="17658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A02CB7-C8CF-4A6E-9C42-51C06DFB4EBB}">
      <dsp:nvSpPr>
        <dsp:cNvPr id="0" name=""/>
        <dsp:cNvSpPr/>
      </dsp:nvSpPr>
      <dsp:spPr>
        <a:xfrm>
          <a:off x="844548" y="3790565"/>
          <a:ext cx="1005780" cy="11420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570" tIns="0" rIns="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600" kern="1200" dirty="0"/>
            <a:t>Motivation</a:t>
          </a:r>
          <a:endParaRPr lang="zh-TW" altLang="en-US" sz="1600" kern="1200" dirty="0"/>
        </a:p>
      </dsp:txBody>
      <dsp:txXfrm>
        <a:off x="844548" y="3790565"/>
        <a:ext cx="1005780" cy="1142060"/>
      </dsp:txXfrm>
    </dsp:sp>
    <dsp:sp modelId="{619B58FD-28CE-44C7-8B74-75501C0E90B8}">
      <dsp:nvSpPr>
        <dsp:cNvPr id="0" name=""/>
        <dsp:cNvSpPr/>
      </dsp:nvSpPr>
      <dsp:spPr>
        <a:xfrm>
          <a:off x="1712130" y="2783825"/>
          <a:ext cx="276397" cy="2763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03FF89-DFA5-4794-9E54-94BB8CEC41F8}">
      <dsp:nvSpPr>
        <dsp:cNvPr id="0" name=""/>
        <dsp:cNvSpPr/>
      </dsp:nvSpPr>
      <dsp:spPr>
        <a:xfrm>
          <a:off x="1850329" y="2922024"/>
          <a:ext cx="1274500" cy="20106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6457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000" kern="1200" dirty="0"/>
            <a:t>Purpose of Research</a:t>
          </a:r>
          <a:endParaRPr lang="zh-TW" altLang="en-US" sz="2000" kern="1200" dirty="0"/>
        </a:p>
      </dsp:txBody>
      <dsp:txXfrm>
        <a:off x="1850329" y="2922024"/>
        <a:ext cx="1274500" cy="2010601"/>
      </dsp:txXfrm>
    </dsp:sp>
    <dsp:sp modelId="{DC05A02D-161E-46D8-8356-2BCA66A4E16C}">
      <dsp:nvSpPr>
        <dsp:cNvPr id="0" name=""/>
        <dsp:cNvSpPr/>
      </dsp:nvSpPr>
      <dsp:spPr>
        <a:xfrm>
          <a:off x="2940564" y="2051563"/>
          <a:ext cx="368530" cy="3685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7292DC-A9DD-47D5-A113-BBF6511277C7}">
      <dsp:nvSpPr>
        <dsp:cNvPr id="0" name=""/>
        <dsp:cNvSpPr/>
      </dsp:nvSpPr>
      <dsp:spPr>
        <a:xfrm>
          <a:off x="3124830" y="2235828"/>
          <a:ext cx="1481798" cy="26967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5277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000" kern="1200" dirty="0"/>
            <a:t>Sample Collection</a:t>
          </a:r>
          <a:endParaRPr lang="zh-TW" altLang="en-US" sz="2000" kern="1200" dirty="0"/>
        </a:p>
      </dsp:txBody>
      <dsp:txXfrm>
        <a:off x="3124830" y="2235828"/>
        <a:ext cx="1481798" cy="2696797"/>
      </dsp:txXfrm>
    </dsp:sp>
    <dsp:sp modelId="{421FE391-0B48-45ED-A07A-C32254C20E38}">
      <dsp:nvSpPr>
        <dsp:cNvPr id="0" name=""/>
        <dsp:cNvSpPr/>
      </dsp:nvSpPr>
      <dsp:spPr>
        <a:xfrm>
          <a:off x="4368619" y="1479573"/>
          <a:ext cx="476018" cy="47601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4D3D64-81DA-499D-A29F-887B62D48A00}">
      <dsp:nvSpPr>
        <dsp:cNvPr id="0" name=""/>
        <dsp:cNvSpPr/>
      </dsp:nvSpPr>
      <dsp:spPr>
        <a:xfrm>
          <a:off x="4606629" y="1717582"/>
          <a:ext cx="1535543" cy="32150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2232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000" kern="1200" dirty="0"/>
            <a:t>Data Analysis</a:t>
          </a:r>
          <a:endParaRPr lang="zh-TW" altLang="en-US" sz="2000" kern="1200" dirty="0"/>
        </a:p>
      </dsp:txBody>
      <dsp:txXfrm>
        <a:off x="4606629" y="1717582"/>
        <a:ext cx="1535543" cy="3215043"/>
      </dsp:txXfrm>
    </dsp:sp>
    <dsp:sp modelId="{FC9E5533-E7B0-4A1C-8505-06C3AB550DAA}">
      <dsp:nvSpPr>
        <dsp:cNvPr id="0" name=""/>
        <dsp:cNvSpPr/>
      </dsp:nvSpPr>
      <dsp:spPr>
        <a:xfrm>
          <a:off x="5838902" y="1097607"/>
          <a:ext cx="606539" cy="60653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0D45BA-7C13-4597-AE0B-DB7081B770B8}">
      <dsp:nvSpPr>
        <dsp:cNvPr id="0" name=""/>
        <dsp:cNvSpPr/>
      </dsp:nvSpPr>
      <dsp:spPr>
        <a:xfrm>
          <a:off x="6142172" y="1400877"/>
          <a:ext cx="1535543" cy="35317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1393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000" kern="1200" dirty="0" smtClean="0"/>
            <a:t>Conclusion</a:t>
          </a:r>
          <a:endParaRPr lang="zh-TW" altLang="en-US" sz="2000" kern="1200" dirty="0"/>
        </a:p>
      </dsp:txBody>
      <dsp:txXfrm>
        <a:off x="6142172" y="1400877"/>
        <a:ext cx="1535543" cy="35317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3362D8-9A2B-4150-B85F-54D31D4A892C}" type="datetimeFigureOut">
              <a:rPr lang="zh-TW" altLang="en-US" smtClean="0"/>
              <a:t>2012/6/21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B1D12E-B3F1-49A3-9FCA-1511D22F6A1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140BC0-6B98-4E6D-B24B-6E8B42731F6B}" type="datetimeFigureOut">
              <a:rPr lang="zh-TW" altLang="en-US" smtClean="0"/>
              <a:pPr/>
              <a:t>2012/6/21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66909" y="4715907"/>
            <a:ext cx="533527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18E949-402F-44DC-BFFD-F9DAD46B207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31607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E949-402F-44DC-BFFD-F9DAD46B2077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Conclusion for each?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E949-402F-44DC-BFFD-F9DAD46B2077}" type="slidenum">
              <a:rPr lang="zh-TW" altLang="en-US" smtClean="0"/>
              <a:pPr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7872627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E949-402F-44DC-BFFD-F9DAD46B2077}" type="slidenum">
              <a:rPr lang="zh-TW" altLang="en-US" smtClean="0"/>
              <a:pPr/>
              <a:t>18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performance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E949-402F-44DC-BFFD-F9DAD46B2077}" type="slidenum">
              <a:rPr lang="zh-TW" altLang="en-US" smtClean="0"/>
              <a:pPr/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8988944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E949-402F-44DC-BFFD-F9DAD46B2077}" type="slidenum">
              <a:rPr lang="zh-TW" altLang="en-US" smtClean="0"/>
              <a:pPr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9788507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Conclusion?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E949-402F-44DC-BFFD-F9DAD46B2077}" type="slidenum">
              <a:rPr lang="zh-TW" altLang="en-US" smtClean="0"/>
              <a:pPr/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58735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Signal to noise 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E949-402F-44DC-BFFD-F9DAD46B2077}" type="slidenum">
              <a:rPr lang="zh-TW" altLang="en-US" smtClean="0"/>
              <a:pPr/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6556928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E949-402F-44DC-BFFD-F9DAD46B2077}" type="slidenum">
              <a:rPr lang="zh-TW" altLang="en-US" smtClean="0"/>
              <a:pPr/>
              <a:t>24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Air could be the factor </a:t>
            </a:r>
            <a:r>
              <a:rPr lang="en-US" smtClean="0"/>
              <a:t>of variance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E949-402F-44DC-BFFD-F9DAD46B2077}" type="slidenum">
              <a:rPr lang="zh-TW" altLang="en-US" smtClean="0"/>
              <a:pPr/>
              <a:t>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4959944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照片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E949-402F-44DC-BFFD-F9DAD46B2077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42451072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Review again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E949-402F-44DC-BFFD-F9DAD46B2077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price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E949-402F-44DC-BFFD-F9DAD46B2077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8770261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more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E949-402F-44DC-BFFD-F9DAD46B2077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616236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E949-402F-44DC-BFFD-F9DAD46B2077}" type="slidenum">
              <a:rPr lang="zh-TW" altLang="en-US" smtClean="0"/>
              <a:pPr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7399445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photo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E949-402F-44DC-BFFD-F9DAD46B2077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8818267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All over 2.8 LSL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E949-402F-44DC-BFFD-F9DAD46B2077}" type="slidenum">
              <a:rPr lang="zh-TW" altLang="en-US" smtClean="0"/>
              <a:pPr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3583744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Mean-2 sigma &gt; LSL?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E949-402F-44DC-BFFD-F9DAD46B2077}" type="slidenum">
              <a:rPr lang="zh-TW" altLang="en-US" smtClean="0"/>
              <a:pPr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445577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CCD630-2307-41C0-A6F6-20B00AA68AC2}" type="datetime1">
              <a:rPr lang="fr-FR" altLang="zh-TW" smtClean="0"/>
              <a:pPr/>
              <a:t>21/06/2012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9524E7-B188-4C2A-B4E3-E5804F9659EA}" type="slidenum">
              <a:rPr lang="fr-CA"/>
              <a:pPr/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DD0746-62A5-4B55-AFB0-EF71CF7A8C89}" type="datetime1">
              <a:rPr lang="fr-FR" altLang="zh-TW" smtClean="0"/>
              <a:pPr/>
              <a:t>21/06/2012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BC6380-EEE5-403F-8ACF-639A724A609F}" type="slidenum">
              <a:rPr lang="fr-CA"/>
              <a:pPr/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D985314-6A10-400F-B37D-17C355B35462}" type="datetime1">
              <a:rPr lang="fr-FR" altLang="zh-TW" smtClean="0"/>
              <a:pPr/>
              <a:t>21/06/2012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2F8E75-B961-4096-BAF6-9901C2AB5432}" type="slidenum">
              <a:rPr lang="fr-CA"/>
              <a:pPr/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BD4840-7A7D-4CE0-8B9D-A380628B8F65}" type="datetime1">
              <a:rPr lang="fr-FR" altLang="zh-TW" smtClean="0"/>
              <a:pPr/>
              <a:t>21/06/2012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D0033A-84D7-46B1-97D7-DB7C10A3C3F5}" type="slidenum">
              <a:rPr lang="fr-CA"/>
              <a:pPr/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501511-176C-4B52-AE59-C715B16C5AD3}" type="datetime1">
              <a:rPr lang="fr-FR" altLang="zh-TW" smtClean="0"/>
              <a:pPr/>
              <a:t>21/06/2012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194F1C-7CB9-4389-98EF-A00F218F9E3C}" type="slidenum">
              <a:rPr lang="fr-CA"/>
              <a:pPr/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D5167C-C313-4173-8BE1-38604C7622BC}" type="datetime1">
              <a:rPr lang="fr-FR" altLang="zh-TW" smtClean="0"/>
              <a:pPr/>
              <a:t>21/06/2012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0B011E-55E9-4198-B654-7CECA5B8FF20}" type="slidenum">
              <a:rPr lang="fr-CA"/>
              <a:pPr/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C11B12-C88B-4D7A-823E-A0BA0CDC9BDA}" type="datetime1">
              <a:rPr lang="fr-FR" altLang="zh-TW" smtClean="0"/>
              <a:pPr/>
              <a:t>21/06/2012</a:t>
            </a:fld>
            <a:endParaRPr lang="fr-CA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9BD54D-CEB5-40A5-9719-2D7ABA1DD881}" type="slidenum">
              <a:rPr lang="fr-CA"/>
              <a:pPr/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FC61CA-51F1-4DEC-81B1-6DC97537DD4E}" type="datetime1">
              <a:rPr lang="fr-FR" altLang="zh-TW" smtClean="0"/>
              <a:pPr/>
              <a:t>21/06/2012</a:t>
            </a:fld>
            <a:endParaRPr lang="fr-CA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EE9211-F5B3-47D3-961E-903D1428E380}" type="slidenum">
              <a:rPr lang="fr-CA"/>
              <a:pPr/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071067-BCAB-48E8-9666-578CEEC6A56F}" type="datetime1">
              <a:rPr lang="fr-FR" altLang="zh-TW" smtClean="0"/>
              <a:pPr/>
              <a:t>21/06/2012</a:t>
            </a:fld>
            <a:endParaRPr lang="fr-CA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C57E52-F661-42A7-BFDA-8EF1A9C73A38}" type="slidenum">
              <a:rPr lang="fr-CA"/>
              <a:pPr/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871DC1-7A5B-4A6F-B8C5-EE22842D0109}" type="datetime1">
              <a:rPr lang="fr-FR" altLang="zh-TW" smtClean="0"/>
              <a:pPr/>
              <a:t>21/06/2012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AFF31C-E31B-40A1-B926-536577A4EED7}" type="slidenum">
              <a:rPr lang="fr-CA"/>
              <a:pPr/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D7D213-BE28-4DFC-9178-A5A0F0D0159E}" type="datetime1">
              <a:rPr lang="fr-FR" altLang="zh-TW" smtClean="0"/>
              <a:pPr/>
              <a:t>21/06/2012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B86405-09E5-4B86-8D51-EA4A51F22BBC}" type="slidenum">
              <a:rPr lang="fr-CA"/>
              <a:pPr/>
              <a:t>‹#›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zh-TW" smtClean="0"/>
              <a:t>Cliquez pour modifier le style du titre</a:t>
            </a:r>
            <a:endParaRPr lang="fr-CA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zh-TW" smtClean="0"/>
              <a:t>Cliquez pour modifier les styles du texte du masque</a:t>
            </a:r>
          </a:p>
          <a:p>
            <a:pPr lvl="1"/>
            <a:r>
              <a:rPr lang="fr-FR" altLang="zh-TW" smtClean="0"/>
              <a:t>Deuxième niveau</a:t>
            </a:r>
          </a:p>
          <a:p>
            <a:pPr lvl="2"/>
            <a:r>
              <a:rPr lang="fr-FR" altLang="zh-TW" smtClean="0"/>
              <a:t>Troisième niveau</a:t>
            </a:r>
          </a:p>
          <a:p>
            <a:pPr lvl="3"/>
            <a:r>
              <a:rPr lang="fr-FR" altLang="zh-TW" smtClean="0"/>
              <a:t>Quatrième niveau</a:t>
            </a:r>
          </a:p>
          <a:p>
            <a:pPr lvl="4"/>
            <a:r>
              <a:rPr lang="fr-FR" altLang="zh-TW" smtClean="0"/>
              <a:t>Cinquième niveau</a:t>
            </a:r>
            <a:endParaRPr lang="fr-CA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3AA1F157-E47F-4776-BF0C-89BBD52D01BB}" type="datetime1">
              <a:rPr lang="fr-FR" altLang="zh-TW" smtClean="0"/>
              <a:pPr/>
              <a:t>21/06/2012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BB122183-2636-4DB8-8A59-2343C6592B02}" type="slidenum">
              <a:rPr lang="fr-CA"/>
              <a:pPr/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v.youku.com/v_show/id_XMjg1MTc3NjIw.html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v.youku.com/v_show/id_XMjg1MTc3NjIw.html" TargetMode="External"/><Relationship Id="rId2" Type="http://schemas.openxmlformats.org/officeDocument/2006/relationships/hyperlink" Target="http://www.wrigley.com.tw/T3001ShowUploadFile?y_SketchName=Sketch1-2_Hi178&amp;y_HrefId=140897&amp;y_KindId=141510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re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1165820"/>
          </a:xfrm>
        </p:spPr>
        <p:txBody>
          <a:bodyPr/>
          <a:lstStyle/>
          <a:p>
            <a:r>
              <a:rPr lang="fr-CA" dirty="0" err="1" smtClean="0"/>
              <a:t>Quality</a:t>
            </a:r>
            <a:r>
              <a:rPr lang="fr-CA" dirty="0" smtClean="0"/>
              <a:t> Management</a:t>
            </a:r>
            <a:br>
              <a:rPr lang="fr-CA" dirty="0" smtClean="0"/>
            </a:br>
            <a:r>
              <a:rPr lang="fr-CA" dirty="0" smtClean="0"/>
              <a:t>- </a:t>
            </a:r>
            <a:r>
              <a:rPr lang="fr-CA" sz="3600" dirty="0" smtClean="0"/>
              <a:t>Final Report</a:t>
            </a:r>
          </a:p>
        </p:txBody>
      </p:sp>
      <p:sp>
        <p:nvSpPr>
          <p:cNvPr id="4" name="副標題 2"/>
          <p:cNvSpPr txBox="1">
            <a:spLocks/>
          </p:cNvSpPr>
          <p:nvPr/>
        </p:nvSpPr>
        <p:spPr bwMode="auto">
          <a:xfrm>
            <a:off x="5004048" y="5273824"/>
            <a:ext cx="3672408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0000" lnSpcReduction="20000"/>
          </a:bodyPr>
          <a:lstStyle/>
          <a:p>
            <a:pPr lvl="0"/>
            <a:r>
              <a:rPr lang="en-US" altLang="zh-TW" sz="28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  <a:ea typeface="微軟正黑體" pitchFamily="34" charset="-120"/>
              </a:rPr>
              <a:t>Professor</a:t>
            </a:r>
            <a:r>
              <a:rPr lang="zh-TW" altLang="en-US" sz="28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  <a:ea typeface="微軟正黑體" pitchFamily="34" charset="-120"/>
              </a:rPr>
              <a:t>：</a:t>
            </a:r>
            <a:r>
              <a:rPr lang="en-US" altLang="zh-TW" sz="28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  <a:ea typeface="微軟正黑體" pitchFamily="34" charset="-120"/>
              </a:rPr>
              <a:t>Jeh</a:t>
            </a:r>
            <a:r>
              <a:rPr lang="en-US" altLang="zh-TW" sz="28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  <a:ea typeface="微軟正黑體" pitchFamily="34" charset="-120"/>
              </a:rPr>
              <a:t>-Nan Pan</a:t>
            </a:r>
          </a:p>
          <a:p>
            <a:endParaRPr kumimoji="0" lang="en-US" altLang="zh-TW" sz="28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r>
              <a:rPr kumimoji="0" lang="en-US" altLang="zh-TW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Students:</a:t>
            </a:r>
          </a:p>
          <a:p>
            <a:r>
              <a:rPr lang="en-US" altLang="zh-TW" sz="2800" b="1" dirty="0" smtClean="0">
                <a:solidFill>
                  <a:srgbClr val="0070C0"/>
                </a:solidFill>
              </a:rPr>
              <a:t>R26001142 </a:t>
            </a:r>
            <a:r>
              <a:rPr lang="zh-TW" altLang="zh-TW" sz="2800" b="1" dirty="0" smtClean="0">
                <a:solidFill>
                  <a:srgbClr val="0070C0"/>
                </a:solidFill>
              </a:rPr>
              <a:t>林振宇</a:t>
            </a:r>
          </a:p>
          <a:p>
            <a:r>
              <a:rPr lang="en-US" altLang="zh-TW" sz="2800" b="1" dirty="0" smtClean="0">
                <a:solidFill>
                  <a:srgbClr val="0070C0"/>
                </a:solidFill>
              </a:rPr>
              <a:t>R26004077 </a:t>
            </a:r>
            <a:r>
              <a:rPr lang="zh-TW" altLang="zh-TW" sz="2800" b="1" dirty="0" smtClean="0">
                <a:solidFill>
                  <a:srgbClr val="0070C0"/>
                </a:solidFill>
              </a:rPr>
              <a:t>黃冠禎</a:t>
            </a:r>
          </a:p>
          <a:p>
            <a:r>
              <a:rPr lang="en-US" altLang="zh-TW" sz="2800" b="1" dirty="0" smtClean="0">
                <a:solidFill>
                  <a:srgbClr val="0070C0"/>
                </a:solidFill>
              </a:rPr>
              <a:t>RA7991152 </a:t>
            </a:r>
            <a:r>
              <a:rPr lang="zh-TW" altLang="zh-TW" sz="2800" b="1" dirty="0" smtClean="0">
                <a:solidFill>
                  <a:srgbClr val="0070C0"/>
                </a:solidFill>
              </a:rPr>
              <a:t>吳文仁</a:t>
            </a:r>
            <a:endParaRPr lang="fr-CA" altLang="zh-TW" sz="2800" b="1" dirty="0" smtClean="0">
              <a:solidFill>
                <a:srgbClr val="0070C0"/>
              </a:solidFill>
            </a:endParaRP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971600" y="1772816"/>
            <a:ext cx="7192888" cy="1224136"/>
          </a:xfrm>
        </p:spPr>
        <p:txBody>
          <a:bodyPr/>
          <a:lstStyle/>
          <a:p>
            <a:r>
              <a:rPr lang="en-US" altLang="zh-TW" dirty="0" smtClean="0">
                <a:solidFill>
                  <a:schemeClr val="tx1"/>
                </a:solidFill>
              </a:rPr>
              <a:t>The Measurement System Capability Analysis for Extra White </a:t>
            </a:r>
            <a:r>
              <a:rPr lang="en-US" altLang="zh-TW" dirty="0" err="1" smtClean="0">
                <a:solidFill>
                  <a:schemeClr val="tx1"/>
                </a:solidFill>
              </a:rPr>
              <a:t>sugarfree</a:t>
            </a:r>
            <a:r>
              <a:rPr lang="en-US" altLang="zh-TW" dirty="0" smtClean="0">
                <a:solidFill>
                  <a:schemeClr val="tx1"/>
                </a:solidFill>
              </a:rPr>
              <a:t> gum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584" y="6237312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11, June 2012</a:t>
            </a:r>
            <a:endParaRPr 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524E7-B188-4C2A-B4E3-E5804F9659EA}" type="slidenum">
              <a:rPr lang="fr-CA" smtClean="0"/>
              <a:pPr/>
              <a:t>1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Measuring equipment particulars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80920" cy="5112568"/>
          </a:xfrm>
        </p:spPr>
        <p:txBody>
          <a:bodyPr/>
          <a:lstStyle/>
          <a:p>
            <a:r>
              <a:rPr lang="en-US" dirty="0" smtClean="0"/>
              <a:t>Weight scale: RADWAG, AS220/C/1</a:t>
            </a:r>
          </a:p>
          <a:p>
            <a:pPr lvl="1"/>
            <a:r>
              <a:rPr lang="en-US" dirty="0" smtClean="0"/>
              <a:t>Capacity: max. 220 g, d= 0.1 mg</a:t>
            </a:r>
          </a:p>
          <a:p>
            <a:pPr lvl="1"/>
            <a:r>
              <a:rPr lang="en-US" dirty="0" smtClean="0"/>
              <a:t>Protection: glass shielding cover, rock platform</a:t>
            </a:r>
          </a:p>
          <a:p>
            <a:r>
              <a:rPr lang="en-US" dirty="0" smtClean="0"/>
              <a:t>Supporting equipment by team members</a:t>
            </a:r>
          </a:p>
          <a:p>
            <a:pPr lvl="1"/>
            <a:r>
              <a:rPr lang="en-US" dirty="0" smtClean="0"/>
              <a:t>Plastic cover 1: dia75.26 mm, 4.8483g, to sustain the object on weight scale</a:t>
            </a:r>
            <a:endParaRPr lang="en-US" dirty="0"/>
          </a:p>
          <a:p>
            <a:pPr lvl="1"/>
            <a:r>
              <a:rPr lang="en-US" dirty="0" smtClean="0"/>
              <a:t>Plastic holder: dia. 88.16mm, 8.7498g, to prevent falling down at handling</a:t>
            </a:r>
          </a:p>
          <a:p>
            <a:pPr lvl="1"/>
            <a:r>
              <a:rPr lang="en-US" dirty="0" smtClean="0"/>
              <a:t>Bamboo chops: deliver the objects for measuring</a:t>
            </a:r>
          </a:p>
          <a:p>
            <a:r>
              <a:rPr lang="en-US" dirty="0" smtClean="0"/>
              <a:t>Minitab version 15 for data analysis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033A-84D7-46B1-97D7-DB7C10A3C3F5}" type="slidenum">
              <a:rPr lang="fr-CA" smtClean="0"/>
              <a:pPr/>
              <a:t>10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xmlns="" val="315365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 for C&amp;E Analysis 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933056"/>
            <a:ext cx="2737341" cy="2780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25332" y="1348800"/>
            <a:ext cx="2823182" cy="2419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1348800"/>
            <a:ext cx="52697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3538" indent="-363538"/>
            <a:r>
              <a:rPr lang="en-US" sz="2400" dirty="0" smtClean="0"/>
              <a:t>1. Person- Skill-training; Touching- chops; Dropping-holder</a:t>
            </a:r>
          </a:p>
          <a:p>
            <a:pPr marL="363538" indent="-363538"/>
            <a:r>
              <a:rPr lang="en-US" sz="2400" dirty="0" smtClean="0"/>
              <a:t>2. Machine- return to zero at every measurement; calibration</a:t>
            </a:r>
          </a:p>
          <a:p>
            <a:pPr marL="363538" indent="-363538"/>
            <a:r>
              <a:rPr lang="en-US" sz="2400" dirty="0" smtClean="0"/>
              <a:t>3. Material: limited period to minimize oxidation</a:t>
            </a:r>
          </a:p>
          <a:p>
            <a:pPr marL="363538" indent="-363538"/>
            <a:r>
              <a:rPr lang="en-US" sz="2400" dirty="0" smtClean="0"/>
              <a:t>4. Method- Position</a:t>
            </a:r>
            <a:r>
              <a:rPr lang="en-US" sz="2400" dirty="0"/>
              <a:t>: </a:t>
            </a:r>
            <a:r>
              <a:rPr lang="en-US" sz="2400" dirty="0" smtClean="0"/>
              <a:t>at center; Identification- </a:t>
            </a:r>
            <a:r>
              <a:rPr lang="en-US" sz="2400" dirty="0"/>
              <a:t>matrix </a:t>
            </a:r>
            <a:r>
              <a:rPr lang="en-US" sz="2400" dirty="0" smtClean="0"/>
              <a:t>paper</a:t>
            </a:r>
          </a:p>
          <a:p>
            <a:pPr marL="363538" indent="-363538"/>
            <a:r>
              <a:rPr lang="en-US" sz="2400" dirty="0" smtClean="0"/>
              <a:t>5. Measurement- reading &amp; input by repeating speaking out</a:t>
            </a:r>
          </a:p>
          <a:p>
            <a:pPr marL="363538" indent="-363538"/>
            <a:r>
              <a:rPr lang="en-US" sz="2400" dirty="0" smtClean="0"/>
              <a:t>6. Environment- Humidity &amp; </a:t>
            </a:r>
            <a:r>
              <a:rPr lang="en-US" sz="2400" dirty="0" err="1" smtClean="0"/>
              <a:t>temp.:A</a:t>
            </a:r>
            <a:r>
              <a:rPr lang="en-US" sz="2400" dirty="0" smtClean="0"/>
              <a:t>/C; air flow &amp; dust- glass weight scale box; vibration: rock platform</a:t>
            </a:r>
            <a:endParaRPr lang="en-US" sz="2400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033A-84D7-46B1-97D7-DB7C10A3C3F5}" type="slidenum">
              <a:rPr lang="fr-CA" smtClean="0"/>
              <a:pPr/>
              <a:t>11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xmlns="" val="40715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微軟正黑體" pitchFamily="34" charset="-120"/>
                <a:ea typeface="微軟正黑體" pitchFamily="34" charset="-120"/>
              </a:rPr>
              <a:t>Sub-Process for each of Measuring Weight</a:t>
            </a:r>
            <a:endParaRPr lang="fr-CA" dirty="0" smtClean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033A-84D7-46B1-97D7-DB7C10A3C3F5}" type="slidenum">
              <a:rPr lang="fr-CA" smtClean="0"/>
              <a:pPr/>
              <a:t>12</a:t>
            </a:fld>
            <a:endParaRPr lang="fr-CA"/>
          </a:p>
        </p:txBody>
      </p:sp>
      <p:grpSp>
        <p:nvGrpSpPr>
          <p:cNvPr id="24" name="Group 36"/>
          <p:cNvGrpSpPr>
            <a:grpSpLocks/>
          </p:cNvGrpSpPr>
          <p:nvPr/>
        </p:nvGrpSpPr>
        <p:grpSpPr bwMode="auto">
          <a:xfrm>
            <a:off x="1043608" y="1700808"/>
            <a:ext cx="7405420" cy="4484229"/>
            <a:chOff x="1439" y="9599"/>
            <a:chExt cx="9031" cy="6488"/>
          </a:xfrm>
        </p:grpSpPr>
        <p:cxnSp>
          <p:nvCxnSpPr>
            <p:cNvPr id="25" name="AutoShape 37"/>
            <p:cNvCxnSpPr>
              <a:cxnSpLocks noChangeShapeType="1"/>
            </p:cNvCxnSpPr>
            <p:nvPr/>
          </p:nvCxnSpPr>
          <p:spPr bwMode="auto">
            <a:xfrm>
              <a:off x="3050" y="13490"/>
              <a:ext cx="1" cy="94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6" name="AutoShape 38"/>
            <p:cNvCxnSpPr>
              <a:cxnSpLocks noChangeShapeType="1"/>
            </p:cNvCxnSpPr>
            <p:nvPr/>
          </p:nvCxnSpPr>
          <p:spPr bwMode="auto">
            <a:xfrm flipV="1">
              <a:off x="9710" y="12570"/>
              <a:ext cx="0" cy="181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grpSp>
          <p:nvGrpSpPr>
            <p:cNvPr id="27" name="Group 39"/>
            <p:cNvGrpSpPr>
              <a:grpSpLocks/>
            </p:cNvGrpSpPr>
            <p:nvPr/>
          </p:nvGrpSpPr>
          <p:grpSpPr bwMode="auto">
            <a:xfrm>
              <a:off x="1439" y="9599"/>
              <a:ext cx="9031" cy="6488"/>
              <a:chOff x="1439" y="9599"/>
              <a:chExt cx="9031" cy="6488"/>
            </a:xfrm>
          </p:grpSpPr>
          <p:sp>
            <p:nvSpPr>
              <p:cNvPr id="28" name="Text Box 40"/>
              <p:cNvSpPr txBox="1">
                <a:spLocks noChangeArrowheads="1"/>
              </p:cNvSpPr>
              <p:nvPr/>
            </p:nvSpPr>
            <p:spPr bwMode="auto">
              <a:xfrm>
                <a:off x="1748" y="9599"/>
                <a:ext cx="2910" cy="120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fr-FR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TW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新細明體" pitchFamily="18" charset="-120"/>
                  </a:rPr>
                  <a:t>Sep up Measuring Device 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TW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新細明體" pitchFamily="18" charset="-120"/>
                  </a:rPr>
                  <a:t>– operator</a:t>
                </a:r>
                <a:r>
                  <a:rPr kumimoji="0" lang="en-US" altLang="zh-TW" sz="16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新細明體" pitchFamily="18" charset="-120"/>
                  </a:rPr>
                  <a:t> training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zh-TW" sz="1600" baseline="0" dirty="0" smtClean="0">
                    <a:latin typeface="Calibri" pitchFamily="34" charset="0"/>
                    <a:ea typeface="新細明體" pitchFamily="18" charset="-120"/>
                  </a:rPr>
                  <a:t>-</a:t>
                </a:r>
                <a:r>
                  <a:rPr lang="en-US" altLang="zh-TW" sz="1600" dirty="0" smtClean="0">
                    <a:latin typeface="Calibri" pitchFamily="34" charset="0"/>
                    <a:ea typeface="新細明體" pitchFamily="18" charset="-120"/>
                  </a:rPr>
                  <a:t> </a:t>
                </a:r>
                <a:r>
                  <a:rPr kumimoji="0" lang="en-US" altLang="zh-TW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新細明體" pitchFamily="18" charset="-120"/>
                  </a:rPr>
                  <a:t>calibration</a:t>
                </a:r>
                <a:endParaRPr kumimoji="0" lang="zh-TW" altLang="zh-TW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cxnSp>
            <p:nvCxnSpPr>
              <p:cNvPr id="29" name="AutoShape 41"/>
              <p:cNvCxnSpPr>
                <a:cxnSpLocks noChangeShapeType="1"/>
              </p:cNvCxnSpPr>
              <p:nvPr/>
            </p:nvCxnSpPr>
            <p:spPr bwMode="auto">
              <a:xfrm>
                <a:off x="4658" y="10060"/>
                <a:ext cx="812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30" name="Text Box 42"/>
              <p:cNvSpPr txBox="1">
                <a:spLocks noChangeArrowheads="1"/>
              </p:cNvSpPr>
              <p:nvPr/>
            </p:nvSpPr>
            <p:spPr bwMode="auto">
              <a:xfrm>
                <a:off x="5478" y="9628"/>
                <a:ext cx="3412" cy="120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fr-FR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TW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新細明體" pitchFamily="18" charset="-120"/>
                  </a:rPr>
                  <a:t>Randomly by operators Randomly by sample </a:t>
                </a:r>
                <a:r>
                  <a:rPr lang="en-US" altLang="zh-TW" sz="1600" dirty="0" smtClean="0">
                    <a:latin typeface="Calibri" pitchFamily="34" charset="0"/>
                    <a:ea typeface="新細明體" pitchFamily="18" charset="-120"/>
                  </a:rPr>
                  <a:t>numbers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zh-TW" sz="1600" dirty="0" smtClean="0">
                    <a:latin typeface="Calibri" pitchFamily="34" charset="0"/>
                    <a:ea typeface="新細明體" pitchFamily="18" charset="-120"/>
                  </a:rPr>
                  <a:t>(</a:t>
                </a:r>
                <a:r>
                  <a:rPr lang="en-US" altLang="zh-TW" sz="1600" dirty="0">
                    <a:latin typeface="Calibri" pitchFamily="34" charset="0"/>
                    <a:ea typeface="新細明體" pitchFamily="18" charset="-120"/>
                  </a:rPr>
                  <a:t>scheduled by Minitab</a:t>
                </a:r>
                <a:r>
                  <a:rPr lang="en-US" altLang="zh-TW" sz="1600" dirty="0" smtClean="0">
                    <a:latin typeface="Calibri" pitchFamily="34" charset="0"/>
                    <a:ea typeface="新細明體" pitchFamily="18" charset="-120"/>
                  </a:rPr>
                  <a:t>)</a:t>
                </a:r>
                <a:endParaRPr lang="en-US" altLang="zh-TW" sz="1600" dirty="0">
                  <a:latin typeface="Times New Roman" pitchFamily="18" charset="0"/>
                  <a:ea typeface="新細明體" pitchFamily="18" charset="-120"/>
                </a:endParaRPr>
              </a:p>
            </p:txBody>
          </p:sp>
          <p:cxnSp>
            <p:nvCxnSpPr>
              <p:cNvPr id="31" name="AutoShape 43"/>
              <p:cNvCxnSpPr>
                <a:cxnSpLocks noChangeShapeType="1"/>
              </p:cNvCxnSpPr>
              <p:nvPr/>
            </p:nvCxnSpPr>
            <p:spPr bwMode="auto">
              <a:xfrm>
                <a:off x="8882" y="10060"/>
                <a:ext cx="828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32" name="AutoShape 44"/>
              <p:cNvCxnSpPr>
                <a:cxnSpLocks noChangeShapeType="1"/>
              </p:cNvCxnSpPr>
              <p:nvPr/>
            </p:nvCxnSpPr>
            <p:spPr bwMode="auto">
              <a:xfrm>
                <a:off x="9710" y="10060"/>
                <a:ext cx="0" cy="1518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33" name="AutoShape 45"/>
              <p:cNvSpPr>
                <a:spLocks noChangeArrowheads="1"/>
              </p:cNvSpPr>
              <p:nvPr/>
            </p:nvSpPr>
            <p:spPr bwMode="auto">
              <a:xfrm>
                <a:off x="8890" y="11578"/>
                <a:ext cx="1580" cy="992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fr-FR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TW" sz="1600" b="0" i="0" u="none" strike="noStrike" cap="none" normalizeH="0" baseline="0" noProof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新細明體" pitchFamily="18" charset="-120"/>
                  </a:rPr>
                  <a:t>Operator i</a:t>
                </a:r>
                <a:endParaRPr kumimoji="0" lang="en-US" altLang="zh-TW" sz="1600" b="0" i="0" u="none" strike="noStrike" cap="none" normalizeH="0" baseline="0" noProof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新細明體" pitchFamily="18" charset="-120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TW" sz="1600" b="0" i="0" u="none" strike="noStrike" cap="none" normalizeH="0" baseline="0" noProof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新細明體" pitchFamily="18" charset="-120"/>
                  </a:rPr>
                  <a:t>i=1,2,3</a:t>
                </a:r>
                <a:endParaRPr kumimoji="0" lang="zh-TW" altLang="zh-TW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34" name="Text Box 46"/>
              <p:cNvSpPr txBox="1">
                <a:spLocks noChangeArrowheads="1"/>
              </p:cNvSpPr>
              <p:nvPr/>
            </p:nvSpPr>
            <p:spPr bwMode="auto">
              <a:xfrm>
                <a:off x="5340" y="11600"/>
                <a:ext cx="2560" cy="146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fr-FR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TW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新細明體" pitchFamily="18" charset="-120"/>
                  </a:rPr>
                  <a:t>Measure and</a:t>
                </a:r>
                <a:endParaRPr kumimoji="0" lang="en-US" altLang="zh-TW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新細明體" pitchFamily="18" charset="-120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TW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新細明體" pitchFamily="18" charset="-120"/>
                  </a:rPr>
                  <a:t>Record each samples,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zh-TW" sz="1600" dirty="0" smtClean="0">
                    <a:latin typeface="Calibri" pitchFamily="34" charset="0"/>
                    <a:ea typeface="新細明體" pitchFamily="18" charset="-120"/>
                  </a:rPr>
                  <a:t>Return to zero after each measurement</a:t>
                </a:r>
                <a:endParaRPr kumimoji="0" lang="zh-TW" altLang="zh-TW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cxnSp>
            <p:nvCxnSpPr>
              <p:cNvPr id="35" name="AutoShape 47"/>
              <p:cNvCxnSpPr>
                <a:cxnSpLocks noChangeShapeType="1"/>
              </p:cNvCxnSpPr>
              <p:nvPr/>
            </p:nvCxnSpPr>
            <p:spPr bwMode="auto">
              <a:xfrm flipH="1">
                <a:off x="7900" y="12070"/>
                <a:ext cx="982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36" name="AutoShape 48"/>
              <p:cNvSpPr>
                <a:spLocks noChangeArrowheads="1"/>
              </p:cNvSpPr>
              <p:nvPr/>
            </p:nvSpPr>
            <p:spPr bwMode="auto">
              <a:xfrm>
                <a:off x="1440" y="10870"/>
                <a:ext cx="3226" cy="2620"/>
              </a:xfrm>
              <a:prstGeom prst="diamond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fr-FR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TW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新細明體" pitchFamily="18" charset="-120"/>
                  </a:rPr>
                  <a:t>All operators  measured each samples twice</a:t>
                </a:r>
                <a:endParaRPr kumimoji="0" lang="zh-TW" altLang="zh-TW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cxnSp>
            <p:nvCxnSpPr>
              <p:cNvPr id="37" name="AutoShape 49"/>
              <p:cNvCxnSpPr>
                <a:cxnSpLocks noChangeShapeType="1"/>
              </p:cNvCxnSpPr>
              <p:nvPr/>
            </p:nvCxnSpPr>
            <p:spPr bwMode="auto">
              <a:xfrm flipH="1">
                <a:off x="4666" y="12180"/>
                <a:ext cx="674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38" name="AutoShape 50"/>
              <p:cNvCxnSpPr>
                <a:cxnSpLocks noChangeShapeType="1"/>
              </p:cNvCxnSpPr>
              <p:nvPr/>
            </p:nvCxnSpPr>
            <p:spPr bwMode="auto">
              <a:xfrm>
                <a:off x="3050" y="14430"/>
                <a:ext cx="6660" cy="1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39" name="AutoShape 51"/>
              <p:cNvCxnSpPr>
                <a:cxnSpLocks noChangeShapeType="1"/>
              </p:cNvCxnSpPr>
              <p:nvPr/>
            </p:nvCxnSpPr>
            <p:spPr bwMode="auto">
              <a:xfrm>
                <a:off x="1439" y="12180"/>
                <a:ext cx="1" cy="370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40" name="AutoShape 52"/>
              <p:cNvCxnSpPr>
                <a:cxnSpLocks noChangeShapeType="1"/>
              </p:cNvCxnSpPr>
              <p:nvPr/>
            </p:nvCxnSpPr>
            <p:spPr bwMode="auto">
              <a:xfrm>
                <a:off x="1439" y="15880"/>
                <a:ext cx="4039" cy="1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41" name="Text Box 53"/>
              <p:cNvSpPr txBox="1">
                <a:spLocks noChangeArrowheads="1"/>
              </p:cNvSpPr>
              <p:nvPr/>
            </p:nvSpPr>
            <p:spPr bwMode="auto">
              <a:xfrm>
                <a:off x="5798" y="13861"/>
                <a:ext cx="740" cy="51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fr-FR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TW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新細明體" pitchFamily="18" charset="-120"/>
                  </a:rPr>
                  <a:t>No</a:t>
                </a:r>
                <a:endParaRPr kumimoji="0" lang="zh-TW" altLang="zh-TW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42" name="AutoShape 54"/>
              <p:cNvSpPr>
                <a:spLocks noChangeArrowheads="1"/>
              </p:cNvSpPr>
              <p:nvPr/>
            </p:nvSpPr>
            <p:spPr bwMode="auto">
              <a:xfrm>
                <a:off x="5478" y="15150"/>
                <a:ext cx="2093" cy="937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fr-FR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TW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新細明體" pitchFamily="18" charset="-120"/>
                  </a:rPr>
                  <a:t>Data analysis</a:t>
                </a:r>
                <a:endParaRPr kumimoji="0" lang="zh-TW" altLang="zh-TW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43" name="Text Box 55"/>
              <p:cNvSpPr txBox="1">
                <a:spLocks noChangeArrowheads="1"/>
              </p:cNvSpPr>
              <p:nvPr/>
            </p:nvSpPr>
            <p:spPr bwMode="auto">
              <a:xfrm>
                <a:off x="1508" y="14168"/>
                <a:ext cx="810" cy="45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fr-FR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TW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新細明體" pitchFamily="18" charset="-120"/>
                  </a:rPr>
                  <a:t>Yes</a:t>
                </a:r>
                <a:endParaRPr kumimoji="0" lang="zh-TW" altLang="zh-TW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fr-CA" dirty="0" smtClean="0"/>
              <a:t>Our data (1st </a:t>
            </a:r>
            <a:r>
              <a:rPr lang="fr-CA" dirty="0" err="1" smtClean="0"/>
              <a:t>run</a:t>
            </a:r>
            <a:r>
              <a:rPr lang="fr-CA" dirty="0" smtClean="0"/>
              <a:t>)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749" y="1700808"/>
            <a:ext cx="2644091" cy="497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92187" y="1772816"/>
            <a:ext cx="2603949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7" y="1772816"/>
            <a:ext cx="2506751" cy="490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字方塊 8"/>
          <p:cNvSpPr txBox="1"/>
          <p:nvPr/>
        </p:nvSpPr>
        <p:spPr>
          <a:xfrm>
            <a:off x="611560" y="1052736"/>
            <a:ext cx="806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All operators measure each sample twice, total 120 observations. 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033A-84D7-46B1-97D7-DB7C10A3C3F5}" type="slidenum">
              <a:rPr lang="fr-CA" smtClean="0"/>
              <a:pPr/>
              <a:t>13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3600" dirty="0" smtClean="0"/>
              <a:t>Data Analysis  / Descriptive Statistic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24743"/>
          </a:xfrm>
        </p:spPr>
        <p:txBody>
          <a:bodyPr/>
          <a:lstStyle/>
          <a:p>
            <a:r>
              <a:rPr lang="en-US" altLang="zh-TW" dirty="0" smtClean="0"/>
              <a:t>The mean weight </a:t>
            </a:r>
            <a:r>
              <a:rPr lang="en-US" altLang="zh-TW" dirty="0"/>
              <a:t>and standard deviation of </a:t>
            </a:r>
            <a:r>
              <a:rPr lang="en-US" altLang="zh-TW" dirty="0" smtClean="0"/>
              <a:t>the objects</a:t>
            </a:r>
            <a:endParaRPr lang="zh-TW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3706155"/>
              </p:ext>
            </p:extLst>
          </p:nvPr>
        </p:nvGraphicFramePr>
        <p:xfrm>
          <a:off x="539552" y="2852936"/>
          <a:ext cx="7704856" cy="1728190"/>
        </p:xfrm>
        <a:graphic>
          <a:graphicData uri="http://schemas.openxmlformats.org/drawingml/2006/table">
            <a:tbl>
              <a:tblPr/>
              <a:tblGrid>
                <a:gridCol w="1154853"/>
                <a:gridCol w="1181638"/>
                <a:gridCol w="1276416"/>
                <a:gridCol w="1352651"/>
                <a:gridCol w="1357802"/>
                <a:gridCol w="1381496"/>
              </a:tblGrid>
              <a:tr h="345638"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Calibri"/>
                        </a:rPr>
                        <a:t>Table</a:t>
                      </a:r>
                      <a:r>
                        <a:rPr lang="zh-TW" sz="20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Calibri"/>
                        </a:rPr>
                        <a:t>：</a:t>
                      </a:r>
                      <a:r>
                        <a:rPr lang="en-US" sz="20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Calibri"/>
                        </a:rPr>
                        <a:t>5.1  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descriptive statistics</a:t>
                      </a:r>
                      <a:endParaRPr lang="zh-TW" sz="2000" b="1" kern="100" dirty="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456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Operator</a:t>
                      </a:r>
                      <a:endParaRPr lang="zh-TW" sz="1600" b="1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N</a:t>
                      </a:r>
                      <a:endParaRPr lang="zh-TW" sz="1600" b="1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Mean</a:t>
                      </a:r>
                      <a:endParaRPr lang="zh-TW" sz="1600" b="1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 err="1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St.Dev</a:t>
                      </a:r>
                      <a:endParaRPr lang="zh-TW" sz="1600" b="1" kern="100" dirty="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Min</a:t>
                      </a:r>
                      <a:endParaRPr lang="zh-TW" sz="1600" b="1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Max</a:t>
                      </a:r>
                      <a:endParaRPr lang="zh-TW" sz="1600" b="1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4563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</a:t>
                      </a:r>
                      <a:endParaRPr lang="zh-TW" sz="1600" b="1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40</a:t>
                      </a:r>
                      <a:endParaRPr lang="zh-TW" sz="1600" b="1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2.894188</a:t>
                      </a:r>
                      <a:endParaRPr lang="zh-TW" sz="1600" b="1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0.045829</a:t>
                      </a:r>
                      <a:endParaRPr lang="zh-TW" sz="1600" b="1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2.8117</a:t>
                      </a:r>
                      <a:endParaRPr lang="zh-TW" sz="1600" b="1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2.9738</a:t>
                      </a:r>
                      <a:endParaRPr lang="zh-TW" sz="1600" b="1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563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2</a:t>
                      </a:r>
                      <a:endParaRPr lang="zh-TW" sz="1600" b="1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40</a:t>
                      </a:r>
                      <a:endParaRPr lang="zh-TW" sz="1600" b="1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2.894133</a:t>
                      </a:r>
                      <a:endParaRPr lang="zh-TW" sz="1600" b="1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0.045809</a:t>
                      </a:r>
                      <a:endParaRPr lang="zh-TW" sz="1600" b="1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2.8115</a:t>
                      </a:r>
                      <a:endParaRPr lang="zh-TW" sz="1600" b="1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2.9734</a:t>
                      </a:r>
                      <a:endParaRPr lang="zh-TW" sz="1600" b="1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563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3</a:t>
                      </a:r>
                      <a:endParaRPr lang="zh-TW" sz="1600" b="1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40</a:t>
                      </a:r>
                      <a:endParaRPr lang="zh-TW" sz="1600" b="1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2.894073</a:t>
                      </a:r>
                      <a:endParaRPr lang="zh-TW" sz="1600" b="1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0.045802</a:t>
                      </a:r>
                      <a:endParaRPr lang="zh-TW" sz="1600" b="1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2.8115</a:t>
                      </a:r>
                      <a:endParaRPr lang="zh-TW" sz="1600" b="1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2.9735</a:t>
                      </a:r>
                      <a:endParaRPr lang="zh-TW" sz="1600" b="1" kern="100" dirty="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23571220"/>
              </p:ext>
            </p:extLst>
          </p:nvPr>
        </p:nvGraphicFramePr>
        <p:xfrm>
          <a:off x="467544" y="4725144"/>
          <a:ext cx="7704857" cy="1368153"/>
        </p:xfrm>
        <a:graphic>
          <a:graphicData uri="http://schemas.openxmlformats.org/drawingml/2006/table">
            <a:tbl>
              <a:tblPr/>
              <a:tblGrid>
                <a:gridCol w="1435067"/>
                <a:gridCol w="1435067"/>
                <a:gridCol w="1436097"/>
                <a:gridCol w="1436097"/>
                <a:gridCol w="1962529"/>
              </a:tblGrid>
              <a:tr h="456051"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Calibri"/>
                        </a:rPr>
                        <a:t>Table</a:t>
                      </a:r>
                      <a:r>
                        <a:rPr lang="zh-TW" sz="20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Calibri"/>
                        </a:rPr>
                        <a:t>：</a:t>
                      </a:r>
                      <a:r>
                        <a:rPr lang="en-US" sz="20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Calibri"/>
                        </a:rPr>
                        <a:t>5.2  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summary statistic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4560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N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Mean</a:t>
                      </a:r>
                      <a:endParaRPr lang="zh-TW" sz="2000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Std</a:t>
                      </a:r>
                      <a:endParaRPr lang="zh-TW" sz="2000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Operators</a:t>
                      </a:r>
                      <a:endParaRPr lang="zh-TW" sz="2000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Parts</a:t>
                      </a:r>
                      <a:endParaRPr lang="zh-TW" sz="2000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560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120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2.8941</a:t>
                      </a:r>
                      <a:endParaRPr lang="zh-TW" sz="2000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0.044841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3</a:t>
                      </a:r>
                      <a:endParaRPr lang="zh-TW" sz="2000" kern="10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20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033A-84D7-46B1-97D7-DB7C10A3C3F5}" type="slidenum">
              <a:rPr lang="fr-CA" smtClean="0"/>
              <a:pPr/>
              <a:t>14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altLang="zh-TW" sz="3600" dirty="0" smtClean="0"/>
              <a:t>Data Analysis  / </a:t>
            </a:r>
            <a:r>
              <a:rPr lang="fr-CA" sz="3600" dirty="0" smtClean="0"/>
              <a:t>Normality Tests</a:t>
            </a:r>
          </a:p>
        </p:txBody>
      </p:sp>
      <p:sp>
        <p:nvSpPr>
          <p:cNvPr id="6147" name="Espace réservé du contenu 2"/>
          <p:cNvSpPr>
            <a:spLocks noGrp="1"/>
          </p:cNvSpPr>
          <p:nvPr>
            <p:ph idx="1"/>
          </p:nvPr>
        </p:nvSpPr>
        <p:spPr>
          <a:xfrm>
            <a:off x="457200" y="1857375"/>
            <a:ext cx="4474840" cy="4525963"/>
          </a:xfrm>
        </p:spPr>
        <p:txBody>
          <a:bodyPr/>
          <a:lstStyle/>
          <a:p>
            <a:r>
              <a:rPr lang="en-US" altLang="zh-TW" dirty="0" smtClean="0"/>
              <a:t>First operator</a:t>
            </a:r>
            <a:endParaRPr lang="zh-TW" altLang="zh-TW" dirty="0" smtClean="0"/>
          </a:p>
          <a:p>
            <a:pPr>
              <a:buNone/>
            </a:pPr>
            <a:r>
              <a:rPr lang="en-US" altLang="zh-TW" dirty="0" smtClean="0"/>
              <a:t>Shapiro-</a:t>
            </a:r>
            <a:r>
              <a:rPr lang="en-US" altLang="zh-TW" dirty="0" err="1" smtClean="0"/>
              <a:t>Wilk</a:t>
            </a:r>
            <a:r>
              <a:rPr lang="en-US" altLang="zh-TW" dirty="0" smtClean="0"/>
              <a:t> normality test</a:t>
            </a:r>
            <a:r>
              <a:rPr lang="zh-TW" altLang="zh-TW" dirty="0" smtClean="0"/>
              <a:t>：</a:t>
            </a:r>
            <a:endParaRPr lang="en-US" altLang="zh-TW" dirty="0" smtClean="0"/>
          </a:p>
          <a:p>
            <a:pPr>
              <a:buNone/>
            </a:pPr>
            <a:r>
              <a:rPr lang="en-US" altLang="zh-TW" dirty="0" smtClean="0"/>
              <a:t>p-value = 0.6009 &gt; 0.05</a:t>
            </a:r>
          </a:p>
          <a:p>
            <a:pPr lvl="1">
              <a:buNone/>
            </a:pPr>
            <a:r>
              <a:rPr lang="en-US" altLang="zh-TW" dirty="0" smtClean="0"/>
              <a:t>Fail to reject the hypothesis of normal distribution</a:t>
            </a:r>
            <a:endParaRPr lang="zh-TW" altLang="zh-TW" dirty="0" smtClean="0"/>
          </a:p>
          <a:p>
            <a:pPr eaLnBrk="1" hangingPunct="1"/>
            <a:endParaRPr lang="fr-CA" dirty="0" smtClean="0"/>
          </a:p>
        </p:txBody>
      </p:sp>
      <p:pic>
        <p:nvPicPr>
          <p:cNvPr id="7" name="圖片 6"/>
          <p:cNvPicPr/>
          <p:nvPr/>
        </p:nvPicPr>
        <p:blipFill>
          <a:blip r:embed="rId2" cstate="print"/>
          <a:srcRect l="62880" t="17642" r="2668" b="23210"/>
          <a:stretch>
            <a:fillRect/>
          </a:stretch>
        </p:blipFill>
        <p:spPr bwMode="auto">
          <a:xfrm>
            <a:off x="5076056" y="1772816"/>
            <a:ext cx="4067944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033A-84D7-46B1-97D7-DB7C10A3C3F5}" type="slidenum">
              <a:rPr lang="fr-CA" smtClean="0"/>
              <a:pPr/>
              <a:t>15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altLang="zh-TW" sz="3600" dirty="0" smtClean="0"/>
              <a:t>Data Analysis  / </a:t>
            </a:r>
            <a:r>
              <a:rPr lang="fr-CA" sz="3600" dirty="0" smtClean="0"/>
              <a:t>Normality Tests</a:t>
            </a:r>
          </a:p>
        </p:txBody>
      </p:sp>
      <p:sp>
        <p:nvSpPr>
          <p:cNvPr id="6147" name="Espace réservé du contenu 2"/>
          <p:cNvSpPr>
            <a:spLocks noGrp="1"/>
          </p:cNvSpPr>
          <p:nvPr>
            <p:ph idx="1"/>
          </p:nvPr>
        </p:nvSpPr>
        <p:spPr>
          <a:xfrm>
            <a:off x="457200" y="1857375"/>
            <a:ext cx="4546848" cy="4525963"/>
          </a:xfrm>
        </p:spPr>
        <p:txBody>
          <a:bodyPr/>
          <a:lstStyle/>
          <a:p>
            <a:r>
              <a:rPr lang="en-US" altLang="zh-TW" dirty="0" smtClean="0"/>
              <a:t>Second operator</a:t>
            </a:r>
            <a:endParaRPr lang="zh-TW" altLang="zh-TW" dirty="0" smtClean="0"/>
          </a:p>
          <a:p>
            <a:pPr>
              <a:buNone/>
            </a:pPr>
            <a:r>
              <a:rPr lang="en-US" altLang="zh-TW" dirty="0" smtClean="0"/>
              <a:t>Shapiro-</a:t>
            </a:r>
            <a:r>
              <a:rPr lang="en-US" altLang="zh-TW" dirty="0" err="1" smtClean="0"/>
              <a:t>Wilk</a:t>
            </a:r>
            <a:r>
              <a:rPr lang="en-US" altLang="zh-TW" dirty="0" smtClean="0"/>
              <a:t> normality test</a:t>
            </a:r>
          </a:p>
          <a:p>
            <a:pPr>
              <a:buNone/>
            </a:pPr>
            <a:r>
              <a:rPr lang="en-US" altLang="zh-TW" dirty="0" smtClean="0"/>
              <a:t>p-value = 0.595&gt;0.05</a:t>
            </a:r>
          </a:p>
          <a:p>
            <a:pPr lvl="1">
              <a:buNone/>
            </a:pPr>
            <a:r>
              <a:rPr lang="en-US" altLang="zh-TW" dirty="0" smtClean="0"/>
              <a:t>Fail to </a:t>
            </a:r>
            <a:r>
              <a:rPr lang="en-US" altLang="zh-TW" dirty="0"/>
              <a:t>reject the hypothesis of normal distribution</a:t>
            </a:r>
            <a:endParaRPr lang="zh-TW" altLang="zh-TW" dirty="0"/>
          </a:p>
          <a:p>
            <a:pPr eaLnBrk="1" hangingPunct="1"/>
            <a:endParaRPr lang="fr-CA" dirty="0" smtClean="0"/>
          </a:p>
        </p:txBody>
      </p:sp>
      <p:pic>
        <p:nvPicPr>
          <p:cNvPr id="5" name="圖片 4"/>
          <p:cNvPicPr/>
          <p:nvPr/>
        </p:nvPicPr>
        <p:blipFill>
          <a:blip r:embed="rId2" cstate="print"/>
          <a:srcRect l="62880" t="16989" r="4139" b="23704"/>
          <a:stretch>
            <a:fillRect/>
          </a:stretch>
        </p:blipFill>
        <p:spPr bwMode="auto">
          <a:xfrm>
            <a:off x="5183560" y="1628800"/>
            <a:ext cx="3960440" cy="408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033A-84D7-46B1-97D7-DB7C10A3C3F5}" type="slidenum">
              <a:rPr lang="fr-CA" smtClean="0"/>
              <a:pPr/>
              <a:t>16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4330824" cy="4525963"/>
          </a:xfrm>
        </p:spPr>
        <p:txBody>
          <a:bodyPr/>
          <a:lstStyle/>
          <a:p>
            <a:r>
              <a:rPr lang="en-US" altLang="zh-TW" dirty="0" smtClean="0"/>
              <a:t>Third operator</a:t>
            </a:r>
            <a:endParaRPr lang="zh-TW" altLang="zh-TW" dirty="0" smtClean="0"/>
          </a:p>
          <a:p>
            <a:pPr>
              <a:buNone/>
            </a:pPr>
            <a:r>
              <a:rPr lang="en-US" altLang="zh-TW" dirty="0" smtClean="0"/>
              <a:t>Shapiro-</a:t>
            </a:r>
            <a:r>
              <a:rPr lang="en-US" altLang="zh-TW" dirty="0" err="1" smtClean="0"/>
              <a:t>Wilk</a:t>
            </a:r>
            <a:r>
              <a:rPr lang="en-US" altLang="zh-TW" dirty="0" smtClean="0"/>
              <a:t> normality test</a:t>
            </a:r>
            <a:r>
              <a:rPr lang="zh-TW" altLang="zh-TW" dirty="0" smtClean="0"/>
              <a:t>：</a:t>
            </a:r>
            <a:endParaRPr lang="en-US" altLang="zh-TW" dirty="0" smtClean="0"/>
          </a:p>
          <a:p>
            <a:pPr>
              <a:buNone/>
            </a:pPr>
            <a:r>
              <a:rPr lang="en-US" altLang="zh-TW" dirty="0" smtClean="0"/>
              <a:t>p-value = 0.5969&gt;0.5</a:t>
            </a:r>
          </a:p>
          <a:p>
            <a:pPr lvl="1">
              <a:buNone/>
            </a:pPr>
            <a:r>
              <a:rPr lang="en-US" altLang="zh-TW" dirty="0" smtClean="0"/>
              <a:t>Fail to </a:t>
            </a:r>
            <a:r>
              <a:rPr lang="en-US" altLang="zh-TW" dirty="0"/>
              <a:t>reject </a:t>
            </a:r>
            <a:r>
              <a:rPr lang="en-US" altLang="zh-TW" dirty="0" smtClean="0"/>
              <a:t>the hypothesis </a:t>
            </a:r>
            <a:r>
              <a:rPr lang="en-US" altLang="zh-TW" dirty="0"/>
              <a:t>of </a:t>
            </a:r>
            <a:r>
              <a:rPr lang="en-US" altLang="zh-TW" dirty="0" smtClean="0"/>
              <a:t>normal distribution</a:t>
            </a:r>
            <a:endParaRPr lang="zh-TW" altLang="zh-TW" dirty="0"/>
          </a:p>
          <a:p>
            <a:endParaRPr lang="zh-TW" altLang="en-US" dirty="0"/>
          </a:p>
        </p:txBody>
      </p:sp>
      <p:pic>
        <p:nvPicPr>
          <p:cNvPr id="4" name="圖片 3"/>
          <p:cNvPicPr/>
          <p:nvPr/>
        </p:nvPicPr>
        <p:blipFill>
          <a:blip r:embed="rId3" cstate="print"/>
          <a:srcRect l="63043" t="16543" r="3732" b="22222"/>
          <a:stretch>
            <a:fillRect/>
          </a:stretch>
        </p:blipFill>
        <p:spPr bwMode="auto">
          <a:xfrm>
            <a:off x="5076056" y="1844824"/>
            <a:ext cx="4067944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CA" altLang="zh-TW" sz="3600" dirty="0" smtClean="0"/>
              <a:t>Data Analysis  / </a:t>
            </a:r>
            <a:r>
              <a:rPr lang="fr-CA" sz="3600" dirty="0" smtClean="0"/>
              <a:t>Normality Tests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033A-84D7-46B1-97D7-DB7C10A3C3F5}" type="slidenum">
              <a:rPr lang="fr-CA" smtClean="0"/>
              <a:pPr/>
              <a:t>17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CA" sz="3600" dirty="0" smtClean="0"/>
              <a:t>Data </a:t>
            </a:r>
            <a:r>
              <a:rPr lang="fr-CA" sz="3600" dirty="0" err="1" smtClean="0"/>
              <a:t>Analysis</a:t>
            </a:r>
            <a:r>
              <a:rPr lang="fr-CA" sz="3600" dirty="0" smtClean="0"/>
              <a:t>/ R Control </a:t>
            </a:r>
            <a:r>
              <a:rPr lang="fr-CA" sz="3600" dirty="0" err="1" smtClean="0"/>
              <a:t>Chart</a:t>
            </a:r>
            <a:r>
              <a:rPr lang="fr-CA" sz="3600" dirty="0" smtClean="0"/>
              <a:t> by </a:t>
            </a:r>
            <a:r>
              <a:rPr lang="fr-CA" sz="3600" dirty="0" err="1"/>
              <a:t>O</a:t>
            </a:r>
            <a:r>
              <a:rPr lang="fr-CA" sz="3600" dirty="0" err="1" smtClean="0"/>
              <a:t>perator</a:t>
            </a:r>
            <a:endParaRPr lang="fr-CA" sz="3600" dirty="0" smtClean="0"/>
          </a:p>
        </p:txBody>
      </p:sp>
      <p:pic>
        <p:nvPicPr>
          <p:cNvPr id="6" name="內容版面配置區 5"/>
          <p:cNvPicPr>
            <a:picLocks noGrp="1"/>
          </p:cNvPicPr>
          <p:nvPr>
            <p:ph idx="1"/>
          </p:nvPr>
        </p:nvPicPr>
        <p:blipFill>
          <a:blip r:embed="rId3" cstate="print"/>
          <a:srcRect l="23770" t="26445" r="34827" b="24903"/>
          <a:stretch>
            <a:fillRect/>
          </a:stretch>
        </p:blipFill>
        <p:spPr bwMode="auto">
          <a:xfrm>
            <a:off x="539552" y="1412776"/>
            <a:ext cx="403244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圖片 6"/>
          <p:cNvPicPr/>
          <p:nvPr/>
        </p:nvPicPr>
        <p:blipFill>
          <a:blip r:embed="rId4" cstate="print"/>
          <a:srcRect l="26325" t="22222" r="33092" b="28852"/>
          <a:stretch>
            <a:fillRect/>
          </a:stretch>
        </p:blipFill>
        <p:spPr bwMode="auto">
          <a:xfrm>
            <a:off x="4716016" y="1412776"/>
            <a:ext cx="360040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圖片 7"/>
          <p:cNvPicPr/>
          <p:nvPr/>
        </p:nvPicPr>
        <p:blipFill>
          <a:blip r:embed="rId5" cstate="print"/>
          <a:srcRect l="28322" t="26667" r="30606" b="25925"/>
          <a:stretch>
            <a:fillRect/>
          </a:stretch>
        </p:blipFill>
        <p:spPr bwMode="auto">
          <a:xfrm>
            <a:off x="2699792" y="4005064"/>
            <a:ext cx="381642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033A-84D7-46B1-97D7-DB7C10A3C3F5}" type="slidenum">
              <a:rPr lang="fr-CA" smtClean="0"/>
              <a:pPr/>
              <a:t>18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altLang="zh-TW" sz="3600" dirty="0" smtClean="0"/>
              <a:t>Data Analysis  / ANOVA</a:t>
            </a:r>
            <a:endParaRPr lang="zh-TW" altLang="en-US" sz="3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971600" y="1700808"/>
          <a:ext cx="7535902" cy="4327013"/>
        </p:xfrm>
        <a:graphic>
          <a:graphicData uri="http://schemas.openxmlformats.org/drawingml/2006/table">
            <a:tbl>
              <a:tblPr/>
              <a:tblGrid>
                <a:gridCol w="2136488"/>
                <a:gridCol w="551497"/>
                <a:gridCol w="1410335"/>
                <a:gridCol w="1410335"/>
                <a:gridCol w="1069350"/>
                <a:gridCol w="957897"/>
              </a:tblGrid>
              <a:tr h="531059"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Calibri"/>
                        </a:rPr>
                        <a:t>Table</a:t>
                      </a:r>
                      <a:r>
                        <a:rPr lang="zh-TW" sz="20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Calibri"/>
                        </a:rPr>
                        <a:t>：</a:t>
                      </a:r>
                      <a:r>
                        <a:rPr lang="en-US" sz="20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Calibri"/>
                        </a:rPr>
                        <a:t>5.3  </a:t>
                      </a:r>
                      <a:r>
                        <a:rPr lang="en-US" sz="2000" b="1" kern="10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ANOVA(with interaction)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531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Source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DF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SS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MS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F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P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Parts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19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0.239268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0.0125931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836602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&lt;0.001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31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Operators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2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&lt;0.000001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0.0000001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6.53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0.003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31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Parts * Operators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38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0.000001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&lt;0.000001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0">
                          <a:latin typeface="微軟正黑體" pitchFamily="34" charset="-120"/>
                          <a:ea typeface="微軟正黑體" pitchFamily="34" charset="-120"/>
                          <a:cs typeface="Calibri"/>
                        </a:rPr>
                        <a:t>0.74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Calibri"/>
                        </a:rPr>
                        <a:t>0.834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31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Error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60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0.000001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&lt;0.000001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31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Total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119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0.23927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059"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latin typeface="微軟正黑體" pitchFamily="34" charset="-120"/>
                          <a:ea typeface="微軟正黑體" pitchFamily="34" charset="-120"/>
                          <a:cs typeface="Calibri"/>
                        </a:rPr>
                        <a:t>S = 0.0001423   R-Sq = 100.00%   R-Sq(</a:t>
                      </a:r>
                      <a:r>
                        <a:rPr lang="en-US" sz="2000" b="1" kern="0" dirty="0" err="1">
                          <a:latin typeface="微軟正黑體" pitchFamily="34" charset="-120"/>
                          <a:ea typeface="微軟正黑體" pitchFamily="34" charset="-120"/>
                          <a:cs typeface="Calibri"/>
                        </a:rPr>
                        <a:t>adj</a:t>
                      </a:r>
                      <a:r>
                        <a:rPr lang="en-US" sz="2000" b="1" kern="0" dirty="0">
                          <a:latin typeface="微軟正黑體" pitchFamily="34" charset="-120"/>
                          <a:ea typeface="微軟正黑體" pitchFamily="34" charset="-120"/>
                          <a:cs typeface="Calibri"/>
                        </a:rPr>
                        <a:t>) = 100.00%</a:t>
                      </a:r>
                      <a:endParaRPr lang="zh-TW" sz="20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033A-84D7-46B1-97D7-DB7C10A3C3F5}" type="slidenum">
              <a:rPr lang="fr-CA" smtClean="0"/>
              <a:pPr/>
              <a:t>19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Outline</a:t>
            </a:r>
            <a:r>
              <a:rPr lang="fr-CA" dirty="0" smtClean="0"/>
              <a:t> </a:t>
            </a:r>
          </a:p>
        </p:txBody>
      </p:sp>
      <p:graphicFrame>
        <p:nvGraphicFramePr>
          <p:cNvPr id="6" name="資料庫圖表 5"/>
          <p:cNvGraphicFramePr/>
          <p:nvPr/>
        </p:nvGraphicFramePr>
        <p:xfrm>
          <a:off x="1043608" y="1412776"/>
          <a:ext cx="7677715" cy="5066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033A-84D7-46B1-97D7-DB7C10A3C3F5}" type="slidenum">
              <a:rPr lang="fr-CA" smtClean="0"/>
              <a:pPr/>
              <a:t>2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altLang="zh-TW" sz="3600" dirty="0" smtClean="0"/>
              <a:t>Data Analysis  / ANOVA</a:t>
            </a:r>
            <a:endParaRPr lang="zh-TW" altLang="en-US" sz="3600" dirty="0"/>
          </a:p>
        </p:txBody>
      </p:sp>
      <p:pic>
        <p:nvPicPr>
          <p:cNvPr id="5" name="圖片 4"/>
          <p:cNvPicPr/>
          <p:nvPr/>
        </p:nvPicPr>
        <p:blipFill>
          <a:blip r:embed="rId2" cstate="print"/>
          <a:srcRect l="1027" t="19012" r="37669" b="8879"/>
          <a:stretch>
            <a:fillRect/>
          </a:stretch>
        </p:blipFill>
        <p:spPr bwMode="auto">
          <a:xfrm>
            <a:off x="611560" y="1268760"/>
            <a:ext cx="79928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033A-84D7-46B1-97D7-DB7C10A3C3F5}" type="slidenum">
              <a:rPr lang="fr-CA" smtClean="0"/>
              <a:pPr/>
              <a:t>20</a:t>
            </a:fld>
            <a:endParaRPr lang="fr-CA"/>
          </a:p>
        </p:txBody>
      </p:sp>
      <p:sp>
        <p:nvSpPr>
          <p:cNvPr id="3" name="Oval 2"/>
          <p:cNvSpPr/>
          <p:nvPr/>
        </p:nvSpPr>
        <p:spPr>
          <a:xfrm>
            <a:off x="6663343" y="4581128"/>
            <a:ext cx="2088232" cy="165618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eft Arrow 5"/>
          <p:cNvSpPr/>
          <p:nvPr/>
        </p:nvSpPr>
        <p:spPr>
          <a:xfrm rot="19175495">
            <a:off x="8172400" y="4221088"/>
            <a:ext cx="579175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altLang="zh-TW" sz="3600" dirty="0" smtClean="0"/>
              <a:t>Data Analysis  / Gauge </a:t>
            </a:r>
            <a:r>
              <a:rPr lang="en-US" altLang="zh-TW" sz="3600" dirty="0" smtClean="0"/>
              <a:t>R&amp;R</a:t>
            </a:r>
            <a:r>
              <a:rPr lang="fr-CA" altLang="zh-TW" sz="3600" dirty="0" smtClean="0"/>
              <a:t> </a:t>
            </a:r>
            <a:endParaRPr lang="zh-TW" altLang="en-US" sz="3600" dirty="0"/>
          </a:p>
        </p:txBody>
      </p:sp>
      <p:pic>
        <p:nvPicPr>
          <p:cNvPr id="47105" name="圖片 4"/>
          <p:cNvPicPr>
            <a:picLocks noChangeAspect="1" noChangeArrowheads="1"/>
          </p:cNvPicPr>
          <p:nvPr/>
        </p:nvPicPr>
        <p:blipFill>
          <a:blip r:embed="rId3" cstate="print"/>
          <a:srcRect l="1027" t="18272" r="37477" b="8395"/>
          <a:stretch>
            <a:fillRect/>
          </a:stretch>
        </p:blipFill>
        <p:spPr bwMode="auto">
          <a:xfrm>
            <a:off x="827583" y="1268760"/>
            <a:ext cx="7514455" cy="5040560"/>
          </a:xfrm>
          <a:prstGeom prst="rect">
            <a:avLst/>
          </a:prstGeom>
          <a:noFill/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033A-84D7-46B1-97D7-DB7C10A3C3F5}" type="slidenum">
              <a:rPr lang="fr-CA" smtClean="0"/>
              <a:pPr/>
              <a:t>21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altLang="zh-TW" sz="3600" dirty="0" smtClean="0"/>
              <a:t>Data Analysis  / Gauge </a:t>
            </a:r>
            <a:r>
              <a:rPr lang="en-US" altLang="zh-TW" sz="3600" dirty="0" smtClean="0"/>
              <a:t>R&amp;R</a:t>
            </a:r>
            <a:r>
              <a:rPr lang="fr-CA" altLang="zh-TW" sz="3600" dirty="0" smtClean="0"/>
              <a:t> </a:t>
            </a:r>
            <a:endParaRPr lang="zh-TW" altLang="en-US" sz="3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16120793"/>
              </p:ext>
            </p:extLst>
          </p:nvPr>
        </p:nvGraphicFramePr>
        <p:xfrm>
          <a:off x="467543" y="1628801"/>
          <a:ext cx="8136904" cy="4320478"/>
        </p:xfrm>
        <a:graphic>
          <a:graphicData uri="http://schemas.openxmlformats.org/drawingml/2006/table">
            <a:tbl>
              <a:tblPr/>
              <a:tblGrid>
                <a:gridCol w="1999347"/>
                <a:gridCol w="1519284"/>
                <a:gridCol w="1410528"/>
                <a:gridCol w="1598380"/>
                <a:gridCol w="1609365"/>
              </a:tblGrid>
              <a:tr h="557808"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Calibri"/>
                        </a:rPr>
                        <a:t>Table</a:t>
                      </a:r>
                      <a:r>
                        <a:rPr lang="zh-TW" sz="20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Calibri"/>
                        </a:rPr>
                        <a:t>：</a:t>
                      </a:r>
                      <a:r>
                        <a:rPr lang="en-US" sz="20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Calibri"/>
                        </a:rPr>
                        <a:t>5.6  </a:t>
                      </a:r>
                      <a:r>
                        <a:rPr lang="en-US" sz="20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GRR with </a:t>
                      </a:r>
                      <a:r>
                        <a:rPr lang="en-US" sz="2000" b="1" kern="100" dirty="0" err="1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XBar</a:t>
                      </a:r>
                      <a:r>
                        <a:rPr lang="en-US" sz="20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/R Method</a:t>
                      </a:r>
                      <a:endParaRPr lang="zh-TW" sz="20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9736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Source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StdDev 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(SD)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Study Var 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(6*SD)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%Study Var 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(%SV)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%Tolerance 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(SV/Toler)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78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Total Gage R&amp;R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0.0001511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0.000907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0.35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0.48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578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Repeatability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0.0001404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0.000842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0.32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0.45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78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Reproducibility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 dirty="0" smtClea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0.0000560</a:t>
                      </a:r>
                      <a:endParaRPr lang="zh-TW" sz="20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0.000336</a:t>
                      </a:r>
                      <a:endParaRPr lang="zh-TW" sz="20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0.13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0.18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78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Part-To-Part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0.0433423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0.260054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100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138.13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78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Total Variation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0.0433425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0.260055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100</a:t>
                      </a:r>
                      <a:endParaRPr lang="zh-TW" sz="20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138.13</a:t>
                      </a:r>
                      <a:endParaRPr lang="zh-TW" sz="20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033A-84D7-46B1-97D7-DB7C10A3C3F5}" type="slidenum">
              <a:rPr lang="fr-CA" smtClean="0"/>
              <a:pPr/>
              <a:t>22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altLang="zh-TW" sz="3600" dirty="0" smtClean="0"/>
              <a:t>Data Analysis  /</a:t>
            </a:r>
            <a:r>
              <a:rPr lang="en-US" altLang="zh-TW" sz="3600" dirty="0" smtClean="0"/>
              <a:t> SNR</a:t>
            </a:r>
            <a:endParaRPr lang="zh-TW" alt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The SNR function is shown below:</a:t>
            </a:r>
            <a:endParaRPr lang="zh-TW" altLang="zh-TW" dirty="0" smtClean="0"/>
          </a:p>
          <a:p>
            <a:pPr marL="914400" lvl="1" indent="-514350">
              <a:buFont typeface="Wingdings" pitchFamily="2" charset="2"/>
              <a:buChar char="§"/>
            </a:pPr>
            <a:r>
              <a:rPr lang="en-US" altLang="zh-TW" dirty="0" smtClean="0"/>
              <a:t>SNR=</a:t>
            </a:r>
            <a:r>
              <a:rPr lang="en-US" altLang="zh-TW" dirty="0" err="1" smtClean="0"/>
              <a:t>sd</a:t>
            </a:r>
            <a:r>
              <a:rPr lang="en-US" altLang="zh-TW" baseline="-25000" dirty="0" smtClean="0"/>
              <a:t>(part-to-part)</a:t>
            </a:r>
            <a:r>
              <a:rPr lang="en-US" altLang="zh-TW" dirty="0" smtClean="0"/>
              <a:t>/</a:t>
            </a:r>
            <a:r>
              <a:rPr lang="en-US" altLang="zh-TW" dirty="0" err="1" smtClean="0"/>
              <a:t>sd</a:t>
            </a:r>
            <a:r>
              <a:rPr lang="en-US" altLang="zh-TW" baseline="-25000" dirty="0" smtClean="0"/>
              <a:t>(total GRR)</a:t>
            </a:r>
            <a:r>
              <a:rPr lang="en-US" altLang="zh-TW" dirty="0" smtClean="0"/>
              <a:t>*</a:t>
            </a:r>
            <a:r>
              <a:rPr lang="zh-TW" altLang="en-US" dirty="0" smtClean="0"/>
              <a:t> </a:t>
            </a:r>
            <a:r>
              <a:rPr lang="en-US" altLang="zh-TW" dirty="0" smtClean="0"/>
              <a:t>1.41</a:t>
            </a:r>
            <a:r>
              <a:rPr lang="zh-TW" altLang="en-US" dirty="0" smtClean="0"/>
              <a:t> </a:t>
            </a:r>
            <a:r>
              <a:rPr lang="en-US" altLang="zh-TW" dirty="0" smtClean="0"/>
              <a:t>		=0.0433423/0.0001511*1.41=404.4516</a:t>
            </a:r>
          </a:p>
          <a:p>
            <a:r>
              <a:rPr lang="en-US" altLang="zh-TW" dirty="0" smtClean="0"/>
              <a:t>The SNR value is higher than 5, so we confirm the measurement system is appropriate. </a:t>
            </a:r>
            <a:endParaRPr lang="zh-TW" altLang="zh-TW" dirty="0" smtClean="0"/>
          </a:p>
          <a:p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033A-84D7-46B1-97D7-DB7C10A3C3F5}" type="slidenum">
              <a:rPr lang="fr-CA" smtClean="0"/>
              <a:pPr/>
              <a:t>23</a:t>
            </a:fld>
            <a:endParaRPr lang="fr-CA"/>
          </a:p>
        </p:txBody>
      </p:sp>
      <p:pic>
        <p:nvPicPr>
          <p:cNvPr id="1026" name="Picture 2" descr="C:\Users\wwj\AppData\Local\Microsoft\Windows\Temporary Internet Files\Content.IE5\X02W21RG\MC900441322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149080"/>
            <a:ext cx="2239144" cy="2239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CA" altLang="zh-TW" sz="3600" dirty="0" smtClean="0"/>
              <a:t>Data Analysis  / process capability </a:t>
            </a:r>
            <a:r>
              <a:rPr lang="en-US" altLang="zh-TW" sz="3600" dirty="0" smtClean="0"/>
              <a:t>C</a:t>
            </a:r>
            <a:r>
              <a:rPr lang="en-US" altLang="zh-TW" sz="3600" baseline="-25000" dirty="0" smtClean="0"/>
              <a:t>pl</a:t>
            </a:r>
            <a:endParaRPr lang="fr-CA" sz="3600" dirty="0" smtClean="0"/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033A-84D7-46B1-97D7-DB7C10A3C3F5}" type="slidenum">
              <a:rPr lang="fr-CA" smtClean="0"/>
              <a:pPr/>
              <a:t>24</a:t>
            </a:fld>
            <a:endParaRPr lang="fr-CA"/>
          </a:p>
        </p:txBody>
      </p:sp>
      <p:sp>
        <p:nvSpPr>
          <p:cNvPr id="9" name="內容版面配置區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The lower specification limit of Extra </a:t>
            </a:r>
            <a:r>
              <a:rPr lang="en-US" altLang="zh-TW" dirty="0" err="1" smtClean="0"/>
              <a:t>sugarfree</a:t>
            </a:r>
            <a:r>
              <a:rPr lang="en-US" altLang="zh-TW" dirty="0" smtClean="0"/>
              <a:t> gum is 2.8 gram/ unit, 1 unit = 2 pieces.</a:t>
            </a:r>
          </a:p>
          <a:p>
            <a:r>
              <a:rPr lang="en-US" altLang="zh-TW" dirty="0"/>
              <a:t>P</a:t>
            </a:r>
            <a:r>
              <a:rPr lang="en-US" altLang="zh-TW" dirty="0" smtClean="0"/>
              <a:t>rocess capability ratio is measured by the C</a:t>
            </a:r>
            <a:r>
              <a:rPr lang="en-US" altLang="zh-TW" baseline="-25000" dirty="0" smtClean="0"/>
              <a:t>pl</a:t>
            </a:r>
            <a:r>
              <a:rPr lang="en-US" altLang="zh-TW" dirty="0" smtClean="0"/>
              <a:t> </a:t>
            </a:r>
          </a:p>
          <a:p>
            <a:r>
              <a:rPr lang="en-US" altLang="zh-TW" dirty="0"/>
              <a:t> </a:t>
            </a:r>
            <a:r>
              <a:rPr lang="en-US" altLang="zh-TW" dirty="0" smtClean="0"/>
              <a:t> σ = 0.044841 (calculated from Table 5.6)</a:t>
            </a:r>
          </a:p>
          <a:p>
            <a:r>
              <a:rPr lang="en-US" altLang="zh-TW" dirty="0" err="1" smtClean="0"/>
              <a:t>C</a:t>
            </a:r>
            <a:r>
              <a:rPr lang="en-US" altLang="zh-TW" baseline="-25000" dirty="0" err="1" smtClean="0"/>
              <a:t>Pl</a:t>
            </a:r>
            <a:r>
              <a:rPr lang="en-US" altLang="zh-TW" dirty="0" smtClean="0"/>
              <a:t> = (</a:t>
            </a:r>
            <a:r>
              <a:rPr lang="en-US" altLang="zh-TW" dirty="0" err="1" smtClean="0"/>
              <a:t>Xbar</a:t>
            </a:r>
            <a:r>
              <a:rPr lang="en-US" altLang="zh-TW" dirty="0" smtClean="0"/>
              <a:t>-LSL)/3σ = (2.8941-2.8)/(3*0.0433423) = 0.7236964 (grade C)</a:t>
            </a:r>
            <a:endParaRPr lang="zh-TW" altLang="zh-TW" dirty="0" smtClean="0"/>
          </a:p>
          <a:p>
            <a:r>
              <a:rPr lang="en-US" altLang="zh-TW" dirty="0" smtClean="0"/>
              <a:t>The C</a:t>
            </a:r>
            <a:r>
              <a:rPr lang="en-US" altLang="zh-TW" baseline="-25000" dirty="0" smtClean="0"/>
              <a:t>pl</a:t>
            </a:r>
            <a:r>
              <a:rPr lang="en-US" altLang="zh-TW" dirty="0" smtClean="0"/>
              <a:t> value is lower than 1.33, the process capability is not good. </a:t>
            </a:r>
            <a:endParaRPr lang="zh-TW" altLang="zh-TW" dirty="0" smtClean="0"/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679025" cy="1143000"/>
          </a:xfrm>
        </p:spPr>
        <p:txBody>
          <a:bodyPr/>
          <a:lstStyle/>
          <a:p>
            <a:r>
              <a:rPr lang="en-US" dirty="0" smtClean="0"/>
              <a:t>Chewing gum </a:t>
            </a:r>
            <a:r>
              <a:rPr lang="en-US" smtClean="0"/>
              <a:t>production process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440" y="2563589"/>
            <a:ext cx="1563316" cy="1225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563589"/>
            <a:ext cx="1563316" cy="1563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6225" y="21952"/>
            <a:ext cx="4027654" cy="6646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5301208"/>
            <a:ext cx="3816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Video of the chewing gum manufacturing process</a:t>
            </a:r>
          </a:p>
          <a:p>
            <a:r>
              <a:rPr lang="en-US" dirty="0">
                <a:hlinkClick r:id="rId6"/>
              </a:rPr>
              <a:t>http://v.youku.com/v_show/id_XMjg1MTc3NjIw.html</a:t>
            </a:r>
            <a:endParaRPr lang="en-US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033A-84D7-46B1-97D7-DB7C10A3C3F5}" type="slidenum">
              <a:rPr lang="fr-CA" smtClean="0"/>
              <a:pPr/>
              <a:t>25</a:t>
            </a:fld>
            <a:endParaRPr lang="fr-CA"/>
          </a:p>
        </p:txBody>
      </p:sp>
      <p:sp>
        <p:nvSpPr>
          <p:cNvPr id="4" name="TextBox 3"/>
          <p:cNvSpPr txBox="1"/>
          <p:nvPr/>
        </p:nvSpPr>
        <p:spPr>
          <a:xfrm>
            <a:off x="395536" y="4358541"/>
            <a:ext cx="4536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1938" indent="-261938"/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Material &gt;blending &gt;milling &gt;cooling &gt;cutting &gt;sugar and color coating &gt;packaging</a:t>
            </a:r>
            <a:endParaRPr lang="en-US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2086625" y="3176240"/>
            <a:ext cx="468052" cy="324768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 rot="18503077">
            <a:off x="4003797" y="1516955"/>
            <a:ext cx="1979642" cy="295698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4424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Conclusion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19256" cy="4709120"/>
          </a:xfrm>
        </p:spPr>
        <p:txBody>
          <a:bodyPr/>
          <a:lstStyle/>
          <a:p>
            <a:r>
              <a:rPr lang="en-US" altLang="zh-TW" dirty="0" smtClean="0"/>
              <a:t>All readings are above the declared specification, consumers’ benefit is secured</a:t>
            </a:r>
          </a:p>
          <a:p>
            <a:r>
              <a:rPr lang="en-US" altLang="zh-TW" dirty="0" smtClean="0"/>
              <a:t>Low capability (</a:t>
            </a:r>
            <a:r>
              <a:rPr lang="en-US" altLang="zh-TW" dirty="0" err="1" smtClean="0"/>
              <a:t>Cpl</a:t>
            </a:r>
            <a:r>
              <a:rPr lang="en-US" altLang="zh-TW" dirty="0" smtClean="0"/>
              <a:t>), the mean value maybe shifted to the upper side (high variance in coating).</a:t>
            </a:r>
          </a:p>
          <a:p>
            <a:r>
              <a:rPr lang="en-US" altLang="zh-TW" dirty="0" smtClean="0"/>
              <a:t>Limitation: Cross-sectional samples at limited amount </a:t>
            </a:r>
          </a:p>
          <a:p>
            <a:r>
              <a:rPr lang="en-US" altLang="zh-TW" dirty="0"/>
              <a:t>I</a:t>
            </a:r>
            <a:r>
              <a:rPr lang="en-US" altLang="zh-TW" dirty="0" smtClean="0"/>
              <a:t>mprovement: tiny breakdown of the samples on the holder (lower mean at the 2</a:t>
            </a:r>
            <a:r>
              <a:rPr lang="en-US" altLang="zh-TW" baseline="30000" dirty="0" smtClean="0"/>
              <a:t>nd</a:t>
            </a:r>
            <a:r>
              <a:rPr lang="en-US" altLang="zh-TW" dirty="0" smtClean="0"/>
              <a:t> run)</a:t>
            </a:r>
          </a:p>
          <a:p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033A-84D7-46B1-97D7-DB7C10A3C3F5}" type="slidenum">
              <a:rPr lang="fr-CA" smtClean="0"/>
              <a:pPr/>
              <a:t>26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112568"/>
          </a:xfrm>
        </p:spPr>
        <p:txBody>
          <a:bodyPr/>
          <a:lstStyle/>
          <a:p>
            <a:r>
              <a:rPr lang="en-US" altLang="zh-TW" sz="2000" dirty="0" smtClean="0"/>
              <a:t>Pan, </a:t>
            </a:r>
            <a:r>
              <a:rPr lang="en-US" altLang="zh-TW" sz="2000" dirty="0" err="1" smtClean="0"/>
              <a:t>Jeh</a:t>
            </a:r>
            <a:r>
              <a:rPr lang="en-US" altLang="zh-TW" sz="2000" dirty="0" smtClean="0"/>
              <a:t>-Nan (2004), </a:t>
            </a:r>
            <a:r>
              <a:rPr lang="en-US" altLang="zh-TW" sz="2000" i="1" dirty="0" smtClean="0"/>
              <a:t>Determination of the optimal allocation of parameters for </a:t>
            </a:r>
            <a:r>
              <a:rPr lang="en-US" altLang="zh-TW" sz="2000" i="1" dirty="0" err="1" smtClean="0"/>
              <a:t>gague</a:t>
            </a:r>
            <a:r>
              <a:rPr lang="en-US" altLang="zh-TW" sz="2000" i="1" dirty="0" smtClean="0"/>
              <a:t> repeatability and reproducibility study, International Journal of Quality &amp; Reliability Management, 21(6), 672-682</a:t>
            </a:r>
          </a:p>
          <a:p>
            <a:r>
              <a:rPr lang="en-US" sz="2000" dirty="0" smtClean="0"/>
              <a:t>Pan, </a:t>
            </a:r>
            <a:r>
              <a:rPr lang="en-US" sz="2000" dirty="0" err="1" smtClean="0"/>
              <a:t>Jeh</a:t>
            </a:r>
            <a:r>
              <a:rPr lang="en-US" sz="2000" dirty="0" smtClean="0"/>
              <a:t>-Nan, Chiang, (2002), C.Y., Measurement system assessment by experiment study</a:t>
            </a:r>
          </a:p>
          <a:p>
            <a:r>
              <a:rPr lang="en-US" sz="2000" dirty="0" smtClean="0"/>
              <a:t>Montgomery</a:t>
            </a:r>
            <a:r>
              <a:rPr lang="en-US" sz="2000" dirty="0"/>
              <a:t>, D. C. (2009). </a:t>
            </a:r>
            <a:r>
              <a:rPr lang="en-US" sz="2000" i="1" dirty="0"/>
              <a:t>Statistical quality control</a:t>
            </a:r>
            <a:r>
              <a:rPr lang="en-US" sz="2000" dirty="0"/>
              <a:t> (sixth ed.). U.S.A: John Wiley &amp; Sons, Inc.</a:t>
            </a:r>
            <a:endParaRPr lang="zh-TW" altLang="zh-TW" sz="2000" dirty="0" smtClean="0"/>
          </a:p>
          <a:p>
            <a:r>
              <a:rPr lang="zh-TW" altLang="en-US" sz="2000" dirty="0"/>
              <a:t>潘浙楠</a:t>
            </a:r>
            <a:r>
              <a:rPr lang="en-US" altLang="zh-TW" sz="2000" dirty="0"/>
              <a:t>, &amp; </a:t>
            </a:r>
            <a:r>
              <a:rPr lang="zh-TW" altLang="en-US" sz="2000" dirty="0"/>
              <a:t>李文瑞</a:t>
            </a:r>
            <a:r>
              <a:rPr lang="en-US" altLang="zh-TW" sz="2000" dirty="0"/>
              <a:t>. (2003</a:t>
            </a:r>
            <a:r>
              <a:rPr lang="en-US" altLang="zh-TW" sz="2000" dirty="0" smtClean="0"/>
              <a:t>). </a:t>
            </a:r>
            <a:r>
              <a:rPr lang="zh-TW" altLang="en-US" sz="2000" i="1" dirty="0" smtClean="0"/>
              <a:t>品質管理</a:t>
            </a:r>
            <a:r>
              <a:rPr lang="en-US" altLang="zh-TW" sz="2000" dirty="0"/>
              <a:t>-</a:t>
            </a:r>
            <a:r>
              <a:rPr lang="zh-TW" altLang="zh-TW" sz="2000" i="1" dirty="0" smtClean="0"/>
              <a:t>理論</a:t>
            </a:r>
            <a:r>
              <a:rPr lang="zh-TW" altLang="zh-TW" sz="2000" i="1" dirty="0"/>
              <a:t>與</a:t>
            </a:r>
            <a:r>
              <a:rPr lang="zh-TW" altLang="zh-TW" sz="2000" i="1" dirty="0" smtClean="0"/>
              <a:t>實務</a:t>
            </a:r>
            <a:r>
              <a:rPr lang="en-US" altLang="zh-TW" sz="2000" i="1" dirty="0" smtClean="0"/>
              <a:t>,</a:t>
            </a:r>
            <a:r>
              <a:rPr lang="zh-TW" altLang="en-US" sz="2000" i="1" dirty="0" smtClean="0"/>
              <a:t> 第</a:t>
            </a:r>
            <a:r>
              <a:rPr lang="en-US" altLang="zh-TW" sz="2000" i="1" dirty="0" smtClean="0"/>
              <a:t>2</a:t>
            </a:r>
            <a:r>
              <a:rPr lang="zh-TW" altLang="en-US" sz="2000" i="1" dirty="0" smtClean="0"/>
              <a:t>版</a:t>
            </a:r>
            <a:r>
              <a:rPr lang="en-US" altLang="zh-TW" sz="2000" i="1" dirty="0" smtClean="0"/>
              <a:t>.</a:t>
            </a:r>
            <a:r>
              <a:rPr lang="zh-TW" altLang="en-US" sz="2000" dirty="0" smtClean="0"/>
              <a:t>台北</a:t>
            </a:r>
            <a:r>
              <a:rPr lang="en-US" altLang="zh-TW" sz="2000" dirty="0"/>
              <a:t>: </a:t>
            </a:r>
            <a:r>
              <a:rPr lang="zh-TW" altLang="en-US" sz="2000" dirty="0"/>
              <a:t>華泰書局</a:t>
            </a:r>
            <a:r>
              <a:rPr lang="en-US" altLang="zh-TW" sz="2000" dirty="0" smtClean="0"/>
              <a:t>.</a:t>
            </a:r>
          </a:p>
          <a:p>
            <a:r>
              <a:rPr lang="zh-TW" altLang="en-US" sz="2000" dirty="0"/>
              <a:t>何智遠</a:t>
            </a:r>
            <a:r>
              <a:rPr lang="en-US" altLang="zh-TW" sz="2000" dirty="0"/>
              <a:t>,</a:t>
            </a:r>
            <a:r>
              <a:rPr lang="zh-TW" altLang="en-US" sz="2000" dirty="0"/>
              <a:t>陳彥妤</a:t>
            </a:r>
            <a:r>
              <a:rPr lang="en-US" altLang="zh-TW" sz="2000" dirty="0" smtClean="0"/>
              <a:t>,</a:t>
            </a:r>
            <a:r>
              <a:rPr lang="zh-TW" altLang="en-US" sz="2000" dirty="0" smtClean="0"/>
              <a:t>魏盛平</a:t>
            </a:r>
            <a:r>
              <a:rPr lang="en-US" altLang="zh-TW" sz="2000" dirty="0" smtClean="0"/>
              <a:t>(2010).</a:t>
            </a:r>
            <a:r>
              <a:rPr lang="zh-TW" altLang="en-US" sz="2000" dirty="0" smtClean="0"/>
              <a:t> 口香糖之品質改善與製程分析</a:t>
            </a:r>
            <a:r>
              <a:rPr lang="en-US" altLang="zh-TW" sz="2000" dirty="0" smtClean="0"/>
              <a:t>.2010</a:t>
            </a:r>
            <a:r>
              <a:rPr lang="zh-TW" altLang="en-US" sz="2000" dirty="0" smtClean="0"/>
              <a:t>機光電技術與應用研討會</a:t>
            </a:r>
            <a:r>
              <a:rPr lang="en-US" altLang="zh-TW" sz="2000" dirty="0" smtClean="0"/>
              <a:t>,.</a:t>
            </a:r>
            <a:r>
              <a:rPr lang="zh-TW" altLang="en-US" sz="2000" dirty="0" smtClean="0"/>
              <a:t>台北</a:t>
            </a:r>
            <a:r>
              <a:rPr lang="en-US" altLang="zh-TW" sz="2000" dirty="0" smtClean="0"/>
              <a:t>.</a:t>
            </a:r>
          </a:p>
          <a:p>
            <a:r>
              <a:rPr lang="zh-TW" altLang="en-US" sz="2000" dirty="0"/>
              <a:t>高雄</a:t>
            </a:r>
            <a:r>
              <a:rPr lang="zh-TW" altLang="en-US" sz="2000" dirty="0" smtClean="0"/>
              <a:t>國稅局</a:t>
            </a:r>
            <a:r>
              <a:rPr lang="en-US" altLang="zh-TW" sz="2000" dirty="0" smtClean="0"/>
              <a:t>(2010),</a:t>
            </a:r>
            <a:r>
              <a:rPr lang="zh-TW" altLang="en-US" sz="2000" dirty="0" smtClean="0"/>
              <a:t>食品加工業原物料耗用通常水準</a:t>
            </a:r>
            <a:endParaRPr lang="en-US" altLang="zh-TW" sz="2000" dirty="0" smtClean="0"/>
          </a:p>
          <a:p>
            <a:r>
              <a:rPr lang="en-US" sz="2000" dirty="0" smtClean="0"/>
              <a:t>WRIGLEY chewing gum production flow:</a:t>
            </a:r>
            <a:r>
              <a:rPr lang="zh-TW" altLang="en-US" sz="2000" dirty="0">
                <a:hlinkClick r:id="rId2"/>
              </a:rPr>
              <a:t>　</a:t>
            </a:r>
            <a:r>
              <a:rPr lang="en-US" sz="2000" dirty="0">
                <a:hlinkClick r:id="rId2"/>
              </a:rPr>
              <a:t>http://</a:t>
            </a:r>
            <a:r>
              <a:rPr lang="en-US" sz="2000" dirty="0" smtClean="0">
                <a:hlinkClick r:id="rId2"/>
              </a:rPr>
              <a:t>www.wrigley.com.tw/T3001ShowUploadFile?y_SketchName=Sketch1-2_Hi178&amp;y_HrefId=140897&amp;y_KindId=141510</a:t>
            </a:r>
            <a:endParaRPr lang="en-US" sz="2000" dirty="0" smtClean="0"/>
          </a:p>
          <a:p>
            <a:r>
              <a:rPr lang="en-US" sz="2000" dirty="0"/>
              <a:t>Science Technology Japan, </a:t>
            </a:r>
            <a:r>
              <a:rPr lang="en-US" sz="2000" i="1" dirty="0"/>
              <a:t>Video of chewing gum production </a:t>
            </a:r>
            <a:r>
              <a:rPr lang="en-US" sz="2000" i="1" dirty="0" smtClean="0"/>
              <a:t>process, </a:t>
            </a:r>
            <a:r>
              <a:rPr lang="en-US" sz="2000" dirty="0" smtClean="0">
                <a:hlinkClick r:id="rId3"/>
              </a:rPr>
              <a:t>http</a:t>
            </a:r>
            <a:r>
              <a:rPr lang="en-US" sz="2000" dirty="0">
                <a:hlinkClick r:id="rId3"/>
              </a:rPr>
              <a:t>://v.youku.com/v_show/id_XMjg1MTc3NjIw.html</a:t>
            </a:r>
            <a:endParaRPr lang="en-US" sz="2000" dirty="0"/>
          </a:p>
          <a:p>
            <a:endParaRPr lang="en-US" sz="2000" dirty="0"/>
          </a:p>
          <a:p>
            <a:endParaRPr lang="en-US" altLang="zh-TW" sz="2000" dirty="0" smtClean="0"/>
          </a:p>
          <a:p>
            <a:endParaRPr lang="zh-TW" altLang="zh-TW" sz="2000" dirty="0" smtClean="0"/>
          </a:p>
          <a:p>
            <a:endParaRPr lang="en-US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033A-84D7-46B1-97D7-DB7C10A3C3F5}" type="slidenum">
              <a:rPr lang="fr-CA" smtClean="0"/>
              <a:pPr/>
              <a:t>27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xmlns="" val="1079024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altLang="zh-TW" b="1" cap="all" dirty="0" smtClean="0">
              <a:ln w="0">
                <a:solidFill>
                  <a:srgbClr val="FFFF00"/>
                </a:solidFill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  <a:ea typeface="新細明體" charset="-120"/>
            </a:endParaRPr>
          </a:p>
          <a:p>
            <a:pPr algn="ctr">
              <a:buNone/>
            </a:pPr>
            <a:endParaRPr lang="en-US" altLang="zh-TW" sz="5400" b="1" cap="all" dirty="0" smtClean="0">
              <a:ln w="0">
                <a:solidFill>
                  <a:srgbClr val="FFFF00"/>
                </a:solidFill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  <a:ea typeface="新細明體" charset="-120"/>
            </a:endParaRPr>
          </a:p>
          <a:p>
            <a:pPr algn="ctr">
              <a:buNone/>
            </a:pPr>
            <a:r>
              <a:rPr lang="en-US" altLang="zh-TW" sz="5400" b="1" cap="all" dirty="0" smtClean="0">
                <a:ln w="0">
                  <a:solidFill>
                    <a:srgbClr val="FFFF00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ea typeface="新細明體" charset="-120"/>
              </a:rPr>
              <a:t>Thanks for your listening !!</a:t>
            </a:r>
            <a:endParaRPr lang="zh-TW" altLang="en-US" sz="54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033A-84D7-46B1-97D7-DB7C10A3C3F5}" type="slidenum">
              <a:rPr lang="fr-CA" smtClean="0"/>
              <a:pPr/>
              <a:t>28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Motivation </a:t>
            </a:r>
          </a:p>
        </p:txBody>
      </p:sp>
      <p:sp>
        <p:nvSpPr>
          <p:cNvPr id="6147" name="Espace réservé du contenu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256584"/>
          </a:xfrm>
        </p:spPr>
        <p:txBody>
          <a:bodyPr/>
          <a:lstStyle/>
          <a:p>
            <a:pPr eaLnBrk="1" hangingPunct="1"/>
            <a:r>
              <a:rPr lang="fr-CA" dirty="0" err="1" smtClean="0"/>
              <a:t>Does</a:t>
            </a:r>
            <a:r>
              <a:rPr lang="fr-CA" dirty="0" smtClean="0"/>
              <a:t> </a:t>
            </a:r>
            <a:r>
              <a:rPr lang="fr-CA" dirty="0" err="1" smtClean="0"/>
              <a:t>benefit</a:t>
            </a:r>
            <a:r>
              <a:rPr lang="fr-CA" dirty="0" smtClean="0"/>
              <a:t> of the </a:t>
            </a:r>
            <a:r>
              <a:rPr lang="fr-CA" dirty="0" err="1" smtClean="0"/>
              <a:t>chewing</a:t>
            </a:r>
            <a:r>
              <a:rPr lang="fr-CA" dirty="0" smtClean="0"/>
              <a:t> </a:t>
            </a:r>
            <a:r>
              <a:rPr lang="fr-CA" dirty="0" err="1" smtClean="0"/>
              <a:t>gum</a:t>
            </a:r>
            <a:r>
              <a:rPr lang="fr-CA" dirty="0" smtClean="0"/>
              <a:t> </a:t>
            </a:r>
            <a:r>
              <a:rPr lang="fr-CA" dirty="0" err="1" smtClean="0"/>
              <a:t>consumers</a:t>
            </a:r>
            <a:r>
              <a:rPr lang="fr-CA" dirty="0" smtClean="0"/>
              <a:t> </a:t>
            </a:r>
            <a:r>
              <a:rPr lang="fr-CA" dirty="0" err="1" smtClean="0"/>
              <a:t>be</a:t>
            </a:r>
            <a:r>
              <a:rPr lang="fr-CA" dirty="0" smtClean="0"/>
              <a:t> </a:t>
            </a:r>
            <a:r>
              <a:rPr lang="fr-CA" dirty="0" err="1" smtClean="0"/>
              <a:t>secured</a:t>
            </a:r>
            <a:r>
              <a:rPr lang="fr-CA" dirty="0" smtClean="0"/>
              <a:t> by the </a:t>
            </a:r>
            <a:r>
              <a:rPr lang="fr-CA" dirty="0" err="1" smtClean="0"/>
              <a:t>declared</a:t>
            </a:r>
            <a:r>
              <a:rPr lang="fr-CA" dirty="0" smtClean="0"/>
              <a:t> </a:t>
            </a:r>
            <a:r>
              <a:rPr lang="fr-CA" dirty="0" err="1" smtClean="0"/>
              <a:t>weight</a:t>
            </a:r>
            <a:r>
              <a:rPr lang="fr-CA" dirty="0" smtClean="0"/>
              <a:t>?</a:t>
            </a:r>
          </a:p>
          <a:p>
            <a:pPr lvl="1"/>
            <a:r>
              <a:rPr lang="fr-CA" dirty="0" smtClean="0"/>
              <a:t>In the </a:t>
            </a:r>
            <a:r>
              <a:rPr lang="fr-CA" dirty="0" err="1" smtClean="0"/>
              <a:t>past</a:t>
            </a:r>
            <a:r>
              <a:rPr lang="fr-CA" dirty="0" smtClean="0"/>
              <a:t>, the </a:t>
            </a:r>
            <a:r>
              <a:rPr lang="fr-CA" dirty="0" err="1" smtClean="0"/>
              <a:t>weight</a:t>
            </a:r>
            <a:r>
              <a:rPr lang="fr-CA" dirty="0" smtClean="0"/>
              <a:t> </a:t>
            </a:r>
            <a:r>
              <a:rPr lang="fr-CA" dirty="0" err="1" smtClean="0"/>
              <a:t>specification</a:t>
            </a:r>
            <a:r>
              <a:rPr lang="fr-CA" dirty="0" smtClean="0"/>
              <a:t> of </a:t>
            </a:r>
            <a:r>
              <a:rPr lang="fr-CA" dirty="0" err="1" smtClean="0"/>
              <a:t>candy</a:t>
            </a:r>
            <a:r>
              <a:rPr lang="fr-CA" dirty="0" smtClean="0"/>
              <a:t> or </a:t>
            </a:r>
            <a:r>
              <a:rPr lang="fr-CA" dirty="0" err="1" smtClean="0"/>
              <a:t>chewing</a:t>
            </a:r>
            <a:r>
              <a:rPr lang="fr-CA" dirty="0" smtClean="0"/>
              <a:t> </a:t>
            </a:r>
            <a:r>
              <a:rPr lang="fr-CA" dirty="0" err="1" smtClean="0"/>
              <a:t>gum</a:t>
            </a:r>
            <a:r>
              <a:rPr lang="fr-CA" dirty="0" smtClean="0"/>
              <a:t> </a:t>
            </a:r>
            <a:r>
              <a:rPr lang="fr-CA" dirty="0" err="1" smtClean="0"/>
              <a:t>was</a:t>
            </a:r>
            <a:r>
              <a:rPr lang="fr-CA" dirty="0" smtClean="0"/>
              <a:t> </a:t>
            </a:r>
            <a:r>
              <a:rPr lang="fr-CA" dirty="0" err="1" smtClean="0"/>
              <a:t>specified</a:t>
            </a:r>
            <a:r>
              <a:rPr lang="fr-CA" dirty="0" smtClean="0"/>
              <a:t> by bag, </a:t>
            </a:r>
            <a:r>
              <a:rPr lang="fr-CA" dirty="0" err="1" smtClean="0"/>
              <a:t>this</a:t>
            </a:r>
            <a:r>
              <a:rPr lang="fr-CA" dirty="0" smtClean="0"/>
              <a:t> </a:t>
            </a:r>
            <a:r>
              <a:rPr lang="fr-CA" dirty="0" err="1" smtClean="0"/>
              <a:t>can</a:t>
            </a:r>
            <a:r>
              <a:rPr lang="fr-CA" dirty="0" smtClean="0"/>
              <a:t> </a:t>
            </a:r>
            <a:r>
              <a:rPr lang="fr-CA" dirty="0" err="1" smtClean="0"/>
              <a:t>be</a:t>
            </a:r>
            <a:r>
              <a:rPr lang="fr-CA" dirty="0" smtClean="0"/>
              <a:t> </a:t>
            </a:r>
            <a:r>
              <a:rPr lang="fr-CA" dirty="0" err="1" smtClean="0"/>
              <a:t>meaured</a:t>
            </a:r>
            <a:r>
              <a:rPr lang="fr-CA" dirty="0" smtClean="0"/>
              <a:t> on-line (inspection </a:t>
            </a:r>
            <a:r>
              <a:rPr lang="fr-CA" dirty="0" err="1" smtClean="0"/>
              <a:t>quality</a:t>
            </a:r>
            <a:r>
              <a:rPr lang="fr-CA" dirty="0" smtClean="0"/>
              <a:t>)</a:t>
            </a:r>
          </a:p>
          <a:p>
            <a:pPr lvl="1"/>
            <a:r>
              <a:rPr lang="fr-CA" dirty="0" err="1" smtClean="0"/>
              <a:t>At</a:t>
            </a:r>
            <a:r>
              <a:rPr lang="fr-CA" dirty="0" smtClean="0"/>
              <a:t> </a:t>
            </a:r>
            <a:r>
              <a:rPr lang="fr-CA" dirty="0" err="1" smtClean="0"/>
              <a:t>field</a:t>
            </a:r>
            <a:r>
              <a:rPr lang="fr-CA" dirty="0" smtClean="0"/>
              <a:t> </a:t>
            </a:r>
            <a:r>
              <a:rPr lang="fr-CA" dirty="0" err="1" smtClean="0"/>
              <a:t>survey</a:t>
            </a:r>
            <a:r>
              <a:rPr lang="fr-CA" dirty="0" smtClean="0"/>
              <a:t>, </a:t>
            </a:r>
            <a:r>
              <a:rPr lang="fr-CA" dirty="0" err="1" smtClean="0"/>
              <a:t>presently</a:t>
            </a:r>
            <a:r>
              <a:rPr lang="fr-CA" dirty="0" smtClean="0"/>
              <a:t> the </a:t>
            </a:r>
            <a:r>
              <a:rPr lang="fr-CA" dirty="0" err="1" smtClean="0"/>
              <a:t>suppliers</a:t>
            </a:r>
            <a:r>
              <a:rPr lang="fr-CA" dirty="0" smtClean="0"/>
              <a:t> </a:t>
            </a:r>
            <a:r>
              <a:rPr lang="fr-CA" dirty="0" err="1" smtClean="0"/>
              <a:t>declare</a:t>
            </a:r>
            <a:r>
              <a:rPr lang="fr-CA" dirty="0" smtClean="0"/>
              <a:t> </a:t>
            </a:r>
            <a:r>
              <a:rPr lang="fr-CA" dirty="0" err="1" smtClean="0"/>
              <a:t>it</a:t>
            </a:r>
            <a:r>
              <a:rPr lang="fr-CA" dirty="0" smtClean="0"/>
              <a:t> by ‘unit’ </a:t>
            </a:r>
            <a:r>
              <a:rPr lang="fr-CA" dirty="0" err="1" smtClean="0"/>
              <a:t>which</a:t>
            </a:r>
            <a:r>
              <a:rPr lang="fr-CA" dirty="0" smtClean="0"/>
              <a:t> </a:t>
            </a:r>
            <a:r>
              <a:rPr lang="fr-CA" dirty="0" err="1" smtClean="0"/>
              <a:t>consists</a:t>
            </a:r>
            <a:r>
              <a:rPr lang="fr-CA" dirty="0" smtClean="0"/>
              <a:t> of </a:t>
            </a:r>
            <a:r>
              <a:rPr lang="fr-CA" dirty="0" err="1" smtClean="0"/>
              <a:t>two</a:t>
            </a:r>
            <a:r>
              <a:rPr lang="fr-CA" dirty="0" smtClean="0"/>
              <a:t> </a:t>
            </a:r>
            <a:r>
              <a:rPr lang="fr-CA" dirty="0" err="1" smtClean="0"/>
              <a:t>pieces</a:t>
            </a:r>
            <a:r>
              <a:rPr lang="fr-CA" dirty="0" smtClean="0"/>
              <a:t> and </a:t>
            </a:r>
            <a:r>
              <a:rPr lang="fr-CA" dirty="0" err="1" smtClean="0"/>
              <a:t>can</a:t>
            </a:r>
            <a:r>
              <a:rPr lang="fr-CA" dirty="0" smtClean="0"/>
              <a:t> </a:t>
            </a:r>
            <a:r>
              <a:rPr lang="fr-CA" dirty="0" err="1" smtClean="0"/>
              <a:t>be</a:t>
            </a:r>
            <a:r>
              <a:rPr lang="fr-CA" dirty="0" smtClean="0"/>
              <a:t> </a:t>
            </a:r>
            <a:r>
              <a:rPr lang="fr-CA" dirty="0" err="1" smtClean="0"/>
              <a:t>obtained</a:t>
            </a:r>
            <a:r>
              <a:rPr lang="fr-CA" dirty="0" smtClean="0"/>
              <a:t> by good engineering or </a:t>
            </a:r>
            <a:r>
              <a:rPr lang="fr-CA" dirty="0" err="1" smtClean="0"/>
              <a:t>statistical</a:t>
            </a:r>
            <a:r>
              <a:rPr lang="fr-CA" dirty="0" smtClean="0"/>
              <a:t> control </a:t>
            </a:r>
            <a:r>
              <a:rPr lang="fr-CA" dirty="0" err="1" smtClean="0"/>
              <a:t>only</a:t>
            </a:r>
            <a:r>
              <a:rPr lang="fr-CA" dirty="0" smtClean="0"/>
              <a:t>, </a:t>
            </a:r>
            <a:r>
              <a:rPr lang="fr-CA" dirty="0" err="1" smtClean="0"/>
              <a:t>is</a:t>
            </a:r>
            <a:r>
              <a:rPr lang="fr-CA" dirty="0" smtClean="0"/>
              <a:t> the </a:t>
            </a:r>
            <a:r>
              <a:rPr lang="fr-CA" dirty="0" err="1" smtClean="0"/>
              <a:t>process</a:t>
            </a:r>
            <a:r>
              <a:rPr lang="fr-CA" dirty="0" smtClean="0"/>
              <a:t> control </a:t>
            </a:r>
            <a:r>
              <a:rPr lang="fr-CA" dirty="0" err="1" smtClean="0"/>
              <a:t>improved</a:t>
            </a:r>
            <a:r>
              <a:rPr lang="fr-CA" dirty="0" smtClean="0"/>
              <a:t>? (</a:t>
            </a:r>
            <a:r>
              <a:rPr lang="fr-CA" dirty="0" err="1" smtClean="0"/>
              <a:t>manufacturing</a:t>
            </a:r>
            <a:r>
              <a:rPr lang="fr-CA" dirty="0" smtClean="0"/>
              <a:t> </a:t>
            </a:r>
            <a:r>
              <a:rPr lang="fr-CA" dirty="0" err="1" smtClean="0"/>
              <a:t>quality</a:t>
            </a:r>
            <a:r>
              <a:rPr lang="fr-CA" smtClean="0"/>
              <a:t>)</a:t>
            </a:r>
            <a:endParaRPr lang="fr-CA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033A-84D7-46B1-97D7-DB7C10A3C3F5}" type="slidenum">
              <a:rPr lang="fr-CA" smtClean="0"/>
              <a:pPr/>
              <a:t>3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altLang="zh-TW" dirty="0" smtClean="0"/>
              <a:t>Purpose of Research</a:t>
            </a:r>
            <a:endParaRPr lang="fr-CA" dirty="0" smtClean="0"/>
          </a:p>
        </p:txBody>
      </p:sp>
      <p:sp>
        <p:nvSpPr>
          <p:cNvPr id="6147" name="Espace réservé du contenu 2"/>
          <p:cNvSpPr>
            <a:spLocks noGrp="1"/>
          </p:cNvSpPr>
          <p:nvPr>
            <p:ph idx="1"/>
          </p:nvPr>
        </p:nvSpPr>
        <p:spPr>
          <a:xfrm>
            <a:off x="457200" y="1857375"/>
            <a:ext cx="8229600" cy="4525963"/>
          </a:xfrm>
        </p:spPr>
        <p:txBody>
          <a:bodyPr/>
          <a:lstStyle/>
          <a:p>
            <a:pPr eaLnBrk="1" hangingPunct="1"/>
            <a:r>
              <a:rPr lang="fr-CA" dirty="0" err="1" smtClean="0"/>
              <a:t>Measuring</a:t>
            </a:r>
            <a:r>
              <a:rPr lang="fr-CA" dirty="0" smtClean="0"/>
              <a:t> the </a:t>
            </a:r>
            <a:r>
              <a:rPr lang="fr-CA" dirty="0" err="1" smtClean="0"/>
              <a:t>weight</a:t>
            </a:r>
            <a:r>
              <a:rPr lang="fr-CA" dirty="0" smtClean="0"/>
              <a:t> of </a:t>
            </a:r>
            <a:r>
              <a:rPr lang="fr-CA" dirty="0" err="1" smtClean="0"/>
              <a:t>chewing</a:t>
            </a:r>
            <a:r>
              <a:rPr lang="fr-CA" dirty="0" smtClean="0"/>
              <a:t> </a:t>
            </a:r>
            <a:r>
              <a:rPr lang="fr-CA" dirty="0" err="1" smtClean="0"/>
              <a:t>gum</a:t>
            </a:r>
            <a:r>
              <a:rPr lang="fr-CA" dirty="0" smtClean="0"/>
              <a:t>, </a:t>
            </a:r>
            <a:r>
              <a:rPr lang="fr-CA" dirty="0" err="1" smtClean="0"/>
              <a:t>using</a:t>
            </a:r>
            <a:r>
              <a:rPr lang="fr-CA" dirty="0" smtClean="0"/>
              <a:t> </a:t>
            </a:r>
            <a:r>
              <a:rPr lang="fr-CA" dirty="0" err="1" smtClean="0"/>
              <a:t>statistical</a:t>
            </a:r>
            <a:r>
              <a:rPr lang="fr-CA" dirty="0" smtClean="0"/>
              <a:t> technique to </a:t>
            </a:r>
            <a:r>
              <a:rPr lang="fr-CA" dirty="0" err="1" smtClean="0"/>
              <a:t>verify</a:t>
            </a:r>
            <a:r>
              <a:rPr lang="fr-CA" dirty="0" smtClean="0"/>
              <a:t> the </a:t>
            </a:r>
            <a:r>
              <a:rPr lang="fr-CA" dirty="0" err="1" smtClean="0"/>
              <a:t>compliance</a:t>
            </a:r>
            <a:r>
              <a:rPr lang="fr-CA" dirty="0" smtClean="0"/>
              <a:t> of the </a:t>
            </a:r>
            <a:r>
              <a:rPr lang="fr-CA" dirty="0" err="1" smtClean="0"/>
              <a:t>declared</a:t>
            </a:r>
            <a:r>
              <a:rPr lang="fr-CA" dirty="0" smtClean="0"/>
              <a:t> </a:t>
            </a:r>
            <a:r>
              <a:rPr lang="fr-CA" dirty="0" err="1" smtClean="0"/>
              <a:t>specification</a:t>
            </a:r>
            <a:r>
              <a:rPr lang="fr-CA" dirty="0" smtClean="0"/>
              <a:t>, and </a:t>
            </a:r>
            <a:r>
              <a:rPr lang="fr-CA" dirty="0" err="1" smtClean="0"/>
              <a:t>estimate</a:t>
            </a:r>
            <a:r>
              <a:rPr lang="fr-CA" dirty="0" smtClean="0"/>
              <a:t> </a:t>
            </a:r>
            <a:r>
              <a:rPr lang="fr-CA" dirty="0" err="1" smtClean="0"/>
              <a:t>its</a:t>
            </a:r>
            <a:r>
              <a:rPr lang="fr-CA" dirty="0" smtClean="0"/>
              <a:t> production </a:t>
            </a:r>
            <a:r>
              <a:rPr lang="fr-CA" dirty="0" err="1" smtClean="0"/>
              <a:t>capability</a:t>
            </a:r>
            <a:endParaRPr lang="fr-CA" dirty="0" smtClean="0"/>
          </a:p>
          <a:p>
            <a:pPr eaLnBrk="1" hangingPunct="1"/>
            <a:r>
              <a:rPr lang="fr-CA" dirty="0" smtClean="0"/>
              <a:t>Practice </a:t>
            </a:r>
            <a:r>
              <a:rPr lang="fr-CA" dirty="0" err="1" smtClean="0"/>
              <a:t>precision</a:t>
            </a:r>
            <a:r>
              <a:rPr lang="fr-CA" dirty="0" smtClean="0"/>
              <a:t> </a:t>
            </a:r>
            <a:r>
              <a:rPr lang="fr-CA" dirty="0" err="1" smtClean="0"/>
              <a:t>weight</a:t>
            </a:r>
            <a:r>
              <a:rPr lang="fr-CA" dirty="0" smtClean="0"/>
              <a:t> </a:t>
            </a:r>
            <a:r>
              <a:rPr lang="fr-CA" dirty="0" err="1" smtClean="0"/>
              <a:t>measuring</a:t>
            </a:r>
            <a:r>
              <a:rPr lang="fr-CA" dirty="0" smtClean="0"/>
              <a:t> </a:t>
            </a:r>
            <a:r>
              <a:rPr lang="fr-CA" dirty="0" err="1" smtClean="0"/>
              <a:t>process</a:t>
            </a:r>
            <a:r>
              <a:rPr lang="fr-CA" dirty="0" smtClean="0"/>
              <a:t> as a QC </a:t>
            </a:r>
            <a:r>
              <a:rPr lang="fr-CA" dirty="0" err="1" smtClean="0"/>
              <a:t>engineer</a:t>
            </a:r>
            <a:endParaRPr lang="fr-CA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033A-84D7-46B1-97D7-DB7C10A3C3F5}" type="slidenum">
              <a:rPr lang="fr-CA" smtClean="0"/>
              <a:pPr/>
              <a:t>4</a:t>
            </a:fld>
            <a:endParaRPr lang="fr-CA"/>
          </a:p>
        </p:txBody>
      </p:sp>
      <p:pic>
        <p:nvPicPr>
          <p:cNvPr id="2050" name="Picture 2" descr="C:\Users\wwj\AppData\Local\Microsoft\Windows\Temporary Internet Files\Content.IE5\X02W21RG\MC91021768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653136"/>
            <a:ext cx="2448272" cy="197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The Project flow </a:t>
            </a:r>
          </a:p>
        </p:txBody>
      </p:sp>
      <p:sp>
        <p:nvSpPr>
          <p:cNvPr id="25" name="投影片編號版面配置區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033A-84D7-46B1-97D7-DB7C10A3C3F5}" type="slidenum">
              <a:rPr lang="fr-CA" smtClean="0"/>
              <a:pPr/>
              <a:t>5</a:t>
            </a:fld>
            <a:endParaRPr lang="fr-CA"/>
          </a:p>
        </p:txBody>
      </p:sp>
      <p:grpSp>
        <p:nvGrpSpPr>
          <p:cNvPr id="26" name="群組 25"/>
          <p:cNvGrpSpPr/>
          <p:nvPr/>
        </p:nvGrpSpPr>
        <p:grpSpPr>
          <a:xfrm>
            <a:off x="251520" y="1268760"/>
            <a:ext cx="8713067" cy="5164863"/>
            <a:chOff x="251520" y="1268760"/>
            <a:chExt cx="8713067" cy="5164863"/>
          </a:xfrm>
        </p:grpSpPr>
        <p:cxnSp>
          <p:nvCxnSpPr>
            <p:cNvPr id="27" name="AutoShape 45"/>
            <p:cNvCxnSpPr>
              <a:cxnSpLocks noChangeShapeType="1"/>
            </p:cNvCxnSpPr>
            <p:nvPr/>
          </p:nvCxnSpPr>
          <p:spPr bwMode="auto">
            <a:xfrm flipH="1">
              <a:off x="5940152" y="5661248"/>
              <a:ext cx="575756" cy="687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grpSp>
          <p:nvGrpSpPr>
            <p:cNvPr id="28" name="群組 27"/>
            <p:cNvGrpSpPr/>
            <p:nvPr/>
          </p:nvGrpSpPr>
          <p:grpSpPr>
            <a:xfrm>
              <a:off x="251520" y="1268760"/>
              <a:ext cx="8713067" cy="5164863"/>
              <a:chOff x="251520" y="1268760"/>
              <a:chExt cx="8713067" cy="5164863"/>
            </a:xfrm>
          </p:grpSpPr>
          <p:sp>
            <p:nvSpPr>
              <p:cNvPr id="29" name="AutoShape 46"/>
              <p:cNvSpPr>
                <a:spLocks noChangeArrowheads="1"/>
              </p:cNvSpPr>
              <p:nvPr/>
            </p:nvSpPr>
            <p:spPr bwMode="auto">
              <a:xfrm>
                <a:off x="2411760" y="1268760"/>
                <a:ext cx="1737108" cy="85834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fr-FR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TW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rPr>
                  <a:t>Randomly</a:t>
                </a:r>
                <a:r>
                  <a:rPr kumimoji="0" lang="en-US" altLang="zh-TW" sz="16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rPr>
                  <a:t> </a:t>
                </a:r>
                <a:r>
                  <a:rPr kumimoji="0" lang="en-US" altLang="zh-TW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rPr>
                  <a:t>sample from market</a:t>
                </a:r>
                <a:endParaRPr kumimoji="0" lang="zh-TW" altLang="zh-TW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grpSp>
            <p:nvGrpSpPr>
              <p:cNvPr id="30" name="群組 29"/>
              <p:cNvGrpSpPr/>
              <p:nvPr/>
            </p:nvGrpSpPr>
            <p:grpSpPr>
              <a:xfrm>
                <a:off x="251520" y="1413054"/>
                <a:ext cx="8713067" cy="5020569"/>
                <a:chOff x="251520" y="1413054"/>
                <a:chExt cx="8713067" cy="5020569"/>
              </a:xfrm>
            </p:grpSpPr>
            <p:cxnSp>
              <p:nvCxnSpPr>
                <p:cNvPr id="35" name="AutoShape 25"/>
                <p:cNvCxnSpPr>
                  <a:cxnSpLocks noChangeShapeType="1"/>
                  <a:stCxn id="41" idx="3"/>
                </p:cNvCxnSpPr>
                <p:nvPr/>
              </p:nvCxnSpPr>
              <p:spPr bwMode="auto">
                <a:xfrm>
                  <a:off x="7043097" y="1705205"/>
                  <a:ext cx="625247" cy="931707"/>
                </a:xfrm>
                <a:prstGeom prst="bentConnector2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</p:cxnSp>
            <p:grpSp>
              <p:nvGrpSpPr>
                <p:cNvPr id="36" name="Group 26"/>
                <p:cNvGrpSpPr>
                  <a:grpSpLocks/>
                </p:cNvGrpSpPr>
                <p:nvPr/>
              </p:nvGrpSpPr>
              <p:grpSpPr bwMode="auto">
                <a:xfrm>
                  <a:off x="251520" y="1413054"/>
                  <a:ext cx="8713067" cy="5020569"/>
                  <a:chOff x="729" y="2766"/>
                  <a:chExt cx="10441" cy="6112"/>
                </a:xfrm>
              </p:grpSpPr>
              <p:sp>
                <p:nvSpPr>
                  <p:cNvPr id="41" name="Text Box 2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251" y="2766"/>
                    <a:ext cx="2616" cy="7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fr-FR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新細明體" pitchFamily="18" charset="-120"/>
                      </a:rPr>
                      <a:t>Cause Analysis chart to define control variable</a:t>
                    </a:r>
                    <a:endParaRPr kumimoji="0" lang="zh-TW" altLang="zh-TW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  <p:sp>
                <p:nvSpPr>
                  <p:cNvPr id="42" name="Text Box 2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977" y="4256"/>
                    <a:ext cx="2712" cy="7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fr-FR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新細明體" pitchFamily="18" charset="-120"/>
                      </a:rPr>
                      <a:t>Maintain homogenous environment condition</a:t>
                    </a:r>
                    <a:endParaRPr kumimoji="0" lang="zh-TW" altLang="zh-TW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  <p:sp>
                <p:nvSpPr>
                  <p:cNvPr id="43" name="Oval 29"/>
                  <p:cNvSpPr>
                    <a:spLocks noChangeArrowheads="1"/>
                  </p:cNvSpPr>
                  <p:nvPr/>
                </p:nvSpPr>
                <p:spPr bwMode="auto">
                  <a:xfrm>
                    <a:off x="5130" y="7324"/>
                    <a:ext cx="2379" cy="1150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fr-FR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新細明體" pitchFamily="18" charset="-120"/>
                      </a:rPr>
                      <a:t>Measure and Record weight</a:t>
                    </a:r>
                    <a:endParaRPr kumimoji="0" lang="en-US" altLang="zh-TW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新細明體" pitchFamily="18" charset="-120"/>
                    </a:endParaRP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TW" altLang="zh-TW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  <p:sp>
                <p:nvSpPr>
                  <p:cNvPr id="44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2800" y="7236"/>
                    <a:ext cx="1540" cy="1200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fr-FR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新細明體" pitchFamily="18" charset="-120"/>
                      </a:rPr>
                      <a:t>analysis</a:t>
                    </a:r>
                    <a:endParaRPr kumimoji="0" lang="en-US" altLang="zh-TW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新細明體" pitchFamily="18" charset="-120"/>
                    </a:endParaRP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新細明體" pitchFamily="18" charset="-120"/>
                      </a:rPr>
                      <a:t>(</a:t>
                    </a:r>
                    <a:r>
                      <a:rPr kumimoji="0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</a:rPr>
                      <a:t>GR&amp;R</a:t>
                    </a:r>
                    <a:r>
                      <a:rPr kumimoji="0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新細明體" pitchFamily="18" charset="-120"/>
                      </a:rPr>
                      <a:t>)</a:t>
                    </a:r>
                    <a:endParaRPr kumimoji="0" lang="en-US" altLang="zh-TW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新細明體" pitchFamily="18" charset="-120"/>
                    </a:endParaRP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TW" altLang="zh-TW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  <p:sp>
                <p:nvSpPr>
                  <p:cNvPr id="45" name="Oval 31"/>
                  <p:cNvSpPr>
                    <a:spLocks noChangeArrowheads="1"/>
                  </p:cNvSpPr>
                  <p:nvPr/>
                </p:nvSpPr>
                <p:spPr bwMode="auto">
                  <a:xfrm>
                    <a:off x="8236" y="6973"/>
                    <a:ext cx="2934" cy="1905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fr-FR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新細明體" pitchFamily="18" charset="-120"/>
                      </a:rPr>
                      <a:t>Create</a:t>
                    </a:r>
                    <a:r>
                      <a:rPr kumimoji="0" lang="en-US" altLang="zh-TW" sz="1600" b="0" i="0" u="none" strike="noStrike" cap="none" normalizeH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新細明體" pitchFamily="18" charset="-120"/>
                      </a:rPr>
                      <a:t> </a:t>
                    </a:r>
                    <a:r>
                      <a:rPr lang="en-US" altLang="zh-TW" sz="1600" dirty="0" smtClean="0">
                        <a:latin typeface="Calibri" pitchFamily="34" charset="0"/>
                        <a:ea typeface="新細明體" pitchFamily="18" charset="-120"/>
                      </a:rPr>
                      <a:t>r</a:t>
                    </a:r>
                    <a:r>
                      <a:rPr kumimoji="0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新細明體" pitchFamily="18" charset="-120"/>
                      </a:rPr>
                      <a:t>andom</a:t>
                    </a:r>
                    <a:r>
                      <a:rPr kumimoji="0" lang="en-US" altLang="zh-TW" sz="1600" b="0" i="0" u="none" strike="noStrike" cap="none" normalizeH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新細明體" pitchFamily="18" charset="-120"/>
                      </a:rPr>
                      <a:t> sampling</a:t>
                    </a:r>
                    <a:r>
                      <a:rPr kumimoji="0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新細明體" pitchFamily="18" charset="-120"/>
                      </a:rPr>
                      <a:t> schedule by operators&amp;</a:t>
                    </a: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lang="en-US" altLang="zh-TW" sz="1600" dirty="0" smtClean="0">
                        <a:latin typeface="Calibri" pitchFamily="34" charset="0"/>
                        <a:ea typeface="新細明體" pitchFamily="18" charset="-120"/>
                      </a:rPr>
                      <a:t>samples</a:t>
                    </a:r>
                    <a:endParaRPr kumimoji="0" lang="en-US" altLang="zh-TW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新細明體" pitchFamily="18" charset="-120"/>
                    </a:endParaRP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TW" altLang="zh-TW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  <p:sp>
                <p:nvSpPr>
                  <p:cNvPr id="46" name="Oval 32"/>
                  <p:cNvSpPr>
                    <a:spLocks noChangeArrowheads="1"/>
                  </p:cNvSpPr>
                  <p:nvPr/>
                </p:nvSpPr>
                <p:spPr bwMode="auto">
                  <a:xfrm>
                    <a:off x="4612" y="5308"/>
                    <a:ext cx="2408" cy="1210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fr-FR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新細明體" pitchFamily="18" charset="-120"/>
                      </a:rPr>
                      <a:t>calibrate the weight scale</a:t>
                    </a:r>
                    <a:endParaRPr kumimoji="0" lang="en-US" altLang="zh-TW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新細明體" pitchFamily="18" charset="-120"/>
                    </a:endParaRP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TW" altLang="zh-TW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  <p:sp>
                <p:nvSpPr>
                  <p:cNvPr id="47" name="Oval 33"/>
                  <p:cNvSpPr>
                    <a:spLocks noChangeArrowheads="1"/>
                  </p:cNvSpPr>
                  <p:nvPr/>
                </p:nvSpPr>
                <p:spPr bwMode="auto">
                  <a:xfrm>
                    <a:off x="988" y="3993"/>
                    <a:ext cx="3036" cy="1319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fr-FR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新細明體" pitchFamily="18" charset="-120"/>
                      </a:rPr>
                      <a:t>randomly sample </a:t>
                    </a:r>
                    <a:endParaRPr kumimoji="0" lang="en-US" altLang="zh-TW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新細明體" pitchFamily="18" charset="-120"/>
                    </a:endParaRP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lang="en-US" altLang="zh-TW" sz="1600" dirty="0" smtClean="0">
                        <a:latin typeface="Calibri" pitchFamily="34" charset="0"/>
                        <a:ea typeface="新細明體" pitchFamily="18" charset="-120"/>
                      </a:rPr>
                      <a:t>5 units </a:t>
                    </a:r>
                    <a:r>
                      <a:rPr kumimoji="0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新細明體" pitchFamily="18" charset="-120"/>
                      </a:rPr>
                      <a:t>from each of four bags</a:t>
                    </a:r>
                    <a:endParaRPr kumimoji="0" lang="en-US" altLang="zh-TW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新細明體" pitchFamily="18" charset="-120"/>
                    </a:endParaRPr>
                  </a:p>
                </p:txBody>
              </p:sp>
              <p:cxnSp>
                <p:nvCxnSpPr>
                  <p:cNvPr id="48" name="AutoShape 35"/>
                  <p:cNvCxnSpPr>
                    <a:cxnSpLocks noChangeShapeType="1"/>
                    <a:endCxn id="29" idx="1"/>
                  </p:cNvCxnSpPr>
                  <p:nvPr/>
                </p:nvCxnSpPr>
                <p:spPr bwMode="auto">
                  <a:xfrm flipV="1">
                    <a:off x="2023" y="3113"/>
                    <a:ext cx="1295" cy="3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</p:spPr>
              </p:cxnSp>
              <p:cxnSp>
                <p:nvCxnSpPr>
                  <p:cNvPr id="49" name="AutoShape 37"/>
                  <p:cNvCxnSpPr>
                    <a:cxnSpLocks noChangeShapeType="1"/>
                    <a:stCxn id="42" idx="1"/>
                    <a:endCxn id="47" idx="6"/>
                  </p:cNvCxnSpPr>
                  <p:nvPr/>
                </p:nvCxnSpPr>
                <p:spPr bwMode="auto">
                  <a:xfrm flipH="1">
                    <a:off x="4024" y="4612"/>
                    <a:ext cx="3953" cy="40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</p:spPr>
              </p:cxnSp>
              <p:cxnSp>
                <p:nvCxnSpPr>
                  <p:cNvPr id="50" name="AutoShape 40"/>
                  <p:cNvCxnSpPr>
                    <a:cxnSpLocks noChangeShapeType="1"/>
                    <a:stCxn id="46" idx="6"/>
                  </p:cNvCxnSpPr>
                  <p:nvPr/>
                </p:nvCxnSpPr>
                <p:spPr bwMode="auto">
                  <a:xfrm flipV="1">
                    <a:off x="7021" y="5898"/>
                    <a:ext cx="1262" cy="15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</p:spPr>
              </p:cxnSp>
              <p:sp>
                <p:nvSpPr>
                  <p:cNvPr id="51" name="AutoShape 41"/>
                  <p:cNvSpPr>
                    <a:spLocks noChangeArrowheads="1"/>
                  </p:cNvSpPr>
                  <p:nvPr/>
                </p:nvSpPr>
                <p:spPr bwMode="auto">
                  <a:xfrm>
                    <a:off x="729" y="7412"/>
                    <a:ext cx="1371" cy="765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fr-FR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</a:rPr>
                      <a:t>Discussion</a:t>
                    </a: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</a:rPr>
                      <a:t>(Cp)</a:t>
                    </a: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altLang="zh-TW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新細明體" pitchFamily="18" charset="-120"/>
                    </a:endParaRP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altLang="zh-TW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新細明體" pitchFamily="18" charset="-120"/>
                    </a:endParaRP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altLang="zh-TW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新細明體" pitchFamily="18" charset="-120"/>
                    </a:endParaRP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altLang="zh-TW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新細明體" pitchFamily="18" charset="-120"/>
                    </a:endParaRP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altLang="zh-TW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新細明體" pitchFamily="18" charset="-120"/>
                    </a:endParaRP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TW" altLang="zh-TW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  <p:cxnSp>
                <p:nvCxnSpPr>
                  <p:cNvPr id="52" name="AutoShape 42"/>
                  <p:cNvCxnSpPr>
                    <a:cxnSpLocks noChangeShapeType="1"/>
                  </p:cNvCxnSpPr>
                  <p:nvPr/>
                </p:nvCxnSpPr>
                <p:spPr bwMode="auto">
                  <a:xfrm flipH="1">
                    <a:off x="2110" y="7850"/>
                    <a:ext cx="686" cy="0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</p:spPr>
              </p:cxnSp>
              <p:cxnSp>
                <p:nvCxnSpPr>
                  <p:cNvPr id="53" name="AutoShape 44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9617" y="6535"/>
                    <a:ext cx="0" cy="438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</p:spPr>
              </p:cxnSp>
              <p:cxnSp>
                <p:nvCxnSpPr>
                  <p:cNvPr id="54" name="AutoShape 45"/>
                  <p:cNvCxnSpPr>
                    <a:cxnSpLocks noChangeShapeType="1"/>
                  </p:cNvCxnSpPr>
                  <p:nvPr/>
                </p:nvCxnSpPr>
                <p:spPr bwMode="auto">
                  <a:xfrm flipH="1">
                    <a:off x="4353" y="7938"/>
                    <a:ext cx="777" cy="0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</p:spPr>
              </p:cxnSp>
              <p:sp>
                <p:nvSpPr>
                  <p:cNvPr id="55" name="AutoShape 46"/>
                  <p:cNvSpPr>
                    <a:spLocks noChangeArrowheads="1"/>
                  </p:cNvSpPr>
                  <p:nvPr/>
                </p:nvSpPr>
                <p:spPr bwMode="auto">
                  <a:xfrm>
                    <a:off x="815" y="2766"/>
                    <a:ext cx="1227" cy="68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fr-FR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新細明體" pitchFamily="18" charset="-120"/>
                      </a:rPr>
                      <a:t>Sampling plan</a:t>
                    </a:r>
                    <a:endParaRPr kumimoji="0" lang="zh-TW" altLang="zh-TW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</p:grpSp>
            <p:sp>
              <p:nvSpPr>
                <p:cNvPr id="37" name="Oval 32"/>
                <p:cNvSpPr>
                  <a:spLocks noChangeArrowheads="1"/>
                </p:cNvSpPr>
                <p:nvPr/>
              </p:nvSpPr>
              <p:spPr bwMode="auto">
                <a:xfrm>
                  <a:off x="6516216" y="3429000"/>
                  <a:ext cx="2088232" cy="1065936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fr-FR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pPr lvl="0" algn="ctr"/>
                  <a:r>
                    <a:rPr lang="fr-FR" altLang="zh-TW" sz="1600" dirty="0" err="1" smtClean="0">
                      <a:latin typeface="+mn-lt"/>
                    </a:rPr>
                    <a:t>Identify</a:t>
                  </a:r>
                  <a:r>
                    <a:rPr lang="fr-FR" altLang="zh-TW" sz="1600" dirty="0" smtClean="0">
                      <a:latin typeface="+mn-lt"/>
                    </a:rPr>
                    <a:t> the </a:t>
                  </a:r>
                  <a:r>
                    <a:rPr lang="fr-FR" altLang="zh-TW" sz="1600" dirty="0" err="1" smtClean="0">
                      <a:latin typeface="+mn-lt"/>
                    </a:rPr>
                    <a:t>samples</a:t>
                  </a:r>
                  <a:r>
                    <a:rPr lang="fr-FR" altLang="zh-TW" sz="1600" dirty="0" smtClean="0">
                      <a:latin typeface="+mn-lt"/>
                    </a:rPr>
                    <a:t> by a matrix paper</a:t>
                  </a:r>
                  <a:endParaRPr kumimoji="0" lang="zh-TW" altLang="zh-TW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lt"/>
                  </a:endParaRPr>
                </a:p>
              </p:txBody>
            </p:sp>
            <p:cxnSp>
              <p:nvCxnSpPr>
                <p:cNvPr id="38" name="AutoShape 35"/>
                <p:cNvCxnSpPr>
                  <a:cxnSpLocks noChangeShapeType="1"/>
                  <a:stCxn id="29" idx="3"/>
                  <a:endCxn id="41" idx="1"/>
                </p:cNvCxnSpPr>
                <p:nvPr/>
              </p:nvCxnSpPr>
              <p:spPr bwMode="auto">
                <a:xfrm>
                  <a:off x="4148868" y="1697933"/>
                  <a:ext cx="710788" cy="7549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</p:cxnSp>
            <p:cxnSp>
              <p:nvCxnSpPr>
                <p:cNvPr id="39" name="AutoShape 35"/>
                <p:cNvCxnSpPr>
                  <a:cxnSpLocks noChangeShapeType="1"/>
                </p:cNvCxnSpPr>
                <p:nvPr/>
              </p:nvCxnSpPr>
              <p:spPr bwMode="auto">
                <a:xfrm>
                  <a:off x="1619672" y="4005064"/>
                  <a:ext cx="1899363" cy="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</p:cxnSp>
            <p:cxnSp>
              <p:nvCxnSpPr>
                <p:cNvPr id="40" name="直線接點 39"/>
                <p:cNvCxnSpPr/>
                <p:nvPr/>
              </p:nvCxnSpPr>
              <p:spPr>
                <a:xfrm>
                  <a:off x="1619672" y="3501008"/>
                  <a:ext cx="0" cy="50405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572001" y="3425732"/>
            <a:ext cx="4574254" cy="3430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Titr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78098"/>
          </a:xfrm>
        </p:spPr>
        <p:txBody>
          <a:bodyPr/>
          <a:lstStyle/>
          <a:p>
            <a:r>
              <a:rPr lang="fr-CA" dirty="0" smtClean="0"/>
              <a:t>Sample </a:t>
            </a:r>
            <a:r>
              <a:rPr lang="en-US" altLang="zh-TW" dirty="0" smtClean="0"/>
              <a:t>Collection</a:t>
            </a:r>
            <a:endParaRPr lang="fr-CA" dirty="0" smtClean="0"/>
          </a:p>
        </p:txBody>
      </p:sp>
      <p:pic>
        <p:nvPicPr>
          <p:cNvPr id="4" name="內容版面配置區 3" descr="P1060382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0" y="3390303"/>
            <a:ext cx="3635896" cy="3467697"/>
          </a:xfrm>
        </p:spPr>
      </p:pic>
      <p:sp>
        <p:nvSpPr>
          <p:cNvPr id="9" name="文字方塊 8"/>
          <p:cNvSpPr txBox="1"/>
          <p:nvPr/>
        </p:nvSpPr>
        <p:spPr>
          <a:xfrm>
            <a:off x="107504" y="1052736"/>
            <a:ext cx="856895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 smtClean="0"/>
              <a:t>We went to a convenient store, randomly picking up four bags of one popular brand of chewing gum, each bag contains 13 units, and each unit is represented by 2 pieces. The price is NTD 39/ bag</a:t>
            </a:r>
          </a:p>
          <a:p>
            <a:r>
              <a:rPr lang="en-US" altLang="zh-TW" sz="2400" dirty="0" smtClean="0"/>
              <a:t>The maker declares that each unit’s weight is 2.8 gram, so we set it as LSL of the samples. </a:t>
            </a:r>
          </a:p>
          <a:p>
            <a:r>
              <a:rPr lang="en-US" altLang="zh-TW" sz="2400" dirty="0" smtClean="0"/>
              <a:t>.</a:t>
            </a:r>
          </a:p>
          <a:p>
            <a:endParaRPr lang="en-US" altLang="zh-TW" sz="2400" dirty="0" smtClean="0"/>
          </a:p>
          <a:p>
            <a:endParaRPr lang="en-US" altLang="zh-TW" sz="2400" dirty="0" smtClean="0"/>
          </a:p>
          <a:p>
            <a:endParaRPr lang="en-US" altLang="zh-TW" sz="2400" dirty="0" smtClean="0"/>
          </a:p>
          <a:p>
            <a:endParaRPr lang="en-US" altLang="zh-TW" sz="2400" dirty="0" smtClean="0"/>
          </a:p>
          <a:p>
            <a:endParaRPr lang="en-US" altLang="zh-TW" sz="2400" dirty="0" smtClean="0"/>
          </a:p>
          <a:p>
            <a:endParaRPr lang="zh-TW" altLang="en-US" sz="2400" dirty="0"/>
          </a:p>
        </p:txBody>
      </p:sp>
      <p:sp>
        <p:nvSpPr>
          <p:cNvPr id="6" name="橢圓 5"/>
          <p:cNvSpPr/>
          <p:nvPr/>
        </p:nvSpPr>
        <p:spPr>
          <a:xfrm>
            <a:off x="6444208" y="4221088"/>
            <a:ext cx="1368152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033A-84D7-46B1-97D7-DB7C10A3C3F5}" type="slidenum">
              <a:rPr lang="fr-CA" smtClean="0"/>
              <a:pPr/>
              <a:t>6</a:t>
            </a:fld>
            <a:endParaRPr lang="fr-CA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Cause and Effect Diagram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100138" y="1784350"/>
            <a:ext cx="7288286" cy="3466791"/>
            <a:chOff x="1733" y="2810"/>
            <a:chExt cx="9165" cy="3376"/>
          </a:xfrm>
        </p:grpSpPr>
        <p:cxnSp>
          <p:nvCxnSpPr>
            <p:cNvPr id="1027" name="AutoShape 3"/>
            <p:cNvCxnSpPr>
              <a:cxnSpLocks noChangeShapeType="1"/>
            </p:cNvCxnSpPr>
            <p:nvPr/>
          </p:nvCxnSpPr>
          <p:spPr bwMode="auto">
            <a:xfrm>
              <a:off x="1846" y="4542"/>
              <a:ext cx="6604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28" name="AutoShape 4"/>
            <p:cNvCxnSpPr>
              <a:cxnSpLocks noChangeShapeType="1"/>
            </p:cNvCxnSpPr>
            <p:nvPr/>
          </p:nvCxnSpPr>
          <p:spPr bwMode="auto">
            <a:xfrm>
              <a:off x="2310" y="3288"/>
              <a:ext cx="838" cy="125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1029" name="Text Box 5"/>
            <p:cNvSpPr txBox="1">
              <a:spLocks noChangeArrowheads="1"/>
            </p:cNvSpPr>
            <p:nvPr/>
          </p:nvSpPr>
          <p:spPr bwMode="auto">
            <a:xfrm>
              <a:off x="1733" y="2818"/>
              <a:ext cx="1282" cy="47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  <a:cs typeface="新細明體" pitchFamily="18" charset="-120"/>
                </a:rPr>
                <a:t>1.person</a:t>
              </a:r>
              <a:endParaRPr kumimoji="1" lang="zh-TW" altLang="zh-TW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1030" name="Text Box 6"/>
            <p:cNvSpPr txBox="1">
              <a:spLocks noChangeArrowheads="1"/>
            </p:cNvSpPr>
            <p:nvPr/>
          </p:nvSpPr>
          <p:spPr bwMode="auto">
            <a:xfrm>
              <a:off x="3734" y="2818"/>
              <a:ext cx="1467" cy="4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  <a:cs typeface="新細明體" pitchFamily="18" charset="-120"/>
                </a:rPr>
                <a:t>2.machines</a:t>
              </a:r>
              <a:endParaRPr kumimoji="1" lang="zh-TW" altLang="zh-TW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cxnSp>
          <p:nvCxnSpPr>
            <p:cNvPr id="1031" name="AutoShape 7"/>
            <p:cNvCxnSpPr>
              <a:cxnSpLocks noChangeShapeType="1"/>
            </p:cNvCxnSpPr>
            <p:nvPr/>
          </p:nvCxnSpPr>
          <p:spPr bwMode="auto">
            <a:xfrm>
              <a:off x="4270" y="3285"/>
              <a:ext cx="820" cy="125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1032" name="Text Box 8"/>
            <p:cNvSpPr txBox="1">
              <a:spLocks noChangeArrowheads="1"/>
            </p:cNvSpPr>
            <p:nvPr/>
          </p:nvSpPr>
          <p:spPr bwMode="auto">
            <a:xfrm>
              <a:off x="6176" y="2810"/>
              <a:ext cx="1334" cy="47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  <a:cs typeface="新細明體" pitchFamily="18" charset="-120"/>
                </a:rPr>
                <a:t>3.material</a:t>
              </a:r>
              <a:endParaRPr kumimoji="1" lang="zh-TW" altLang="zh-TW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cxnSp>
          <p:nvCxnSpPr>
            <p:cNvPr id="1033" name="AutoShape 9"/>
            <p:cNvCxnSpPr>
              <a:cxnSpLocks noChangeShapeType="1"/>
            </p:cNvCxnSpPr>
            <p:nvPr/>
          </p:nvCxnSpPr>
          <p:spPr bwMode="auto">
            <a:xfrm>
              <a:off x="6800" y="3288"/>
              <a:ext cx="710" cy="125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1034" name="Text Box 10"/>
            <p:cNvSpPr txBox="1">
              <a:spLocks noChangeArrowheads="1"/>
            </p:cNvSpPr>
            <p:nvPr/>
          </p:nvSpPr>
          <p:spPr bwMode="auto">
            <a:xfrm>
              <a:off x="8288" y="4250"/>
              <a:ext cx="2610" cy="51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  <a:cs typeface="新細明體" pitchFamily="18" charset="-120"/>
                </a:rPr>
                <a:t>measurement variation</a:t>
              </a:r>
              <a:endParaRPr kumimoji="1" lang="en-US" altLang="zh-TW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TW" altLang="zh-TW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1035" name="Text Box 11"/>
            <p:cNvSpPr txBox="1">
              <a:spLocks noChangeArrowheads="1"/>
            </p:cNvSpPr>
            <p:nvPr/>
          </p:nvSpPr>
          <p:spPr bwMode="auto">
            <a:xfrm>
              <a:off x="1862" y="5756"/>
              <a:ext cx="1325" cy="33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  <a:cs typeface="新細明體" pitchFamily="18" charset="-120"/>
                </a:rPr>
                <a:t>4.method</a:t>
              </a:r>
              <a:endParaRPr kumimoji="1" lang="zh-TW" altLang="zh-TW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cxnSp>
          <p:nvCxnSpPr>
            <p:cNvPr id="1036" name="AutoShape 12"/>
            <p:cNvCxnSpPr>
              <a:cxnSpLocks noChangeShapeType="1"/>
            </p:cNvCxnSpPr>
            <p:nvPr/>
          </p:nvCxnSpPr>
          <p:spPr bwMode="auto">
            <a:xfrm flipV="1">
              <a:off x="2530" y="4543"/>
              <a:ext cx="970" cy="121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1037" name="Text Box 13"/>
            <p:cNvSpPr txBox="1">
              <a:spLocks noChangeArrowheads="1"/>
            </p:cNvSpPr>
            <p:nvPr/>
          </p:nvSpPr>
          <p:spPr bwMode="auto">
            <a:xfrm>
              <a:off x="3888" y="5848"/>
              <a:ext cx="1948" cy="33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  <a:cs typeface="新細明體" pitchFamily="18" charset="-120"/>
                </a:rPr>
                <a:t>5. measurement</a:t>
              </a:r>
              <a:endParaRPr kumimoji="1" lang="zh-TW" altLang="zh-TW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cxnSp>
          <p:nvCxnSpPr>
            <p:cNvPr id="1038" name="AutoShape 14"/>
            <p:cNvCxnSpPr>
              <a:cxnSpLocks noChangeShapeType="1"/>
            </p:cNvCxnSpPr>
            <p:nvPr/>
          </p:nvCxnSpPr>
          <p:spPr bwMode="auto">
            <a:xfrm flipV="1">
              <a:off x="4790" y="4543"/>
              <a:ext cx="950" cy="130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1039" name="Text Box 15"/>
            <p:cNvSpPr txBox="1">
              <a:spLocks noChangeArrowheads="1"/>
            </p:cNvSpPr>
            <p:nvPr/>
          </p:nvSpPr>
          <p:spPr bwMode="auto">
            <a:xfrm>
              <a:off x="6184" y="5856"/>
              <a:ext cx="2006" cy="33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  <a:cs typeface="新細明體" pitchFamily="18" charset="-120"/>
                </a:rPr>
                <a:t>6. environment</a:t>
              </a:r>
              <a:endParaRPr kumimoji="1" lang="zh-TW" altLang="zh-TW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cxnSp>
          <p:nvCxnSpPr>
            <p:cNvPr id="1040" name="AutoShape 16"/>
            <p:cNvCxnSpPr>
              <a:cxnSpLocks noChangeShapeType="1"/>
            </p:cNvCxnSpPr>
            <p:nvPr/>
          </p:nvCxnSpPr>
          <p:spPr bwMode="auto">
            <a:xfrm flipV="1">
              <a:off x="7010" y="4543"/>
              <a:ext cx="818" cy="130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1041" name="Text Box 17"/>
            <p:cNvSpPr txBox="1">
              <a:spLocks noChangeArrowheads="1"/>
            </p:cNvSpPr>
            <p:nvPr/>
          </p:nvSpPr>
          <p:spPr bwMode="auto">
            <a:xfrm>
              <a:off x="2556" y="3505"/>
              <a:ext cx="120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新細明體" pitchFamily="18" charset="-120"/>
                  <a:cs typeface="新細明體" pitchFamily="18" charset="-120"/>
                </a:rPr>
                <a:t>touching</a:t>
              </a:r>
              <a:endParaRPr kumimoji="1" lang="zh-TW" altLang="zh-TW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1042" name="Text Box 18"/>
            <p:cNvSpPr txBox="1">
              <a:spLocks noChangeArrowheads="1"/>
            </p:cNvSpPr>
            <p:nvPr/>
          </p:nvSpPr>
          <p:spPr bwMode="auto">
            <a:xfrm>
              <a:off x="1798" y="3340"/>
              <a:ext cx="732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  <a:cs typeface="新細明體" pitchFamily="18" charset="-120"/>
                </a:rPr>
                <a:t>skill</a:t>
              </a:r>
              <a:endParaRPr kumimoji="1" lang="zh-TW" altLang="zh-TW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1043" name="Text Box 19"/>
            <p:cNvSpPr txBox="1">
              <a:spLocks noChangeArrowheads="1"/>
            </p:cNvSpPr>
            <p:nvPr/>
          </p:nvSpPr>
          <p:spPr bwMode="auto">
            <a:xfrm>
              <a:off x="3848" y="3288"/>
              <a:ext cx="2432" cy="4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  <a:cs typeface="新細明體" pitchFamily="18" charset="-120"/>
                </a:rPr>
                <a:t>start from zero</a:t>
              </a:r>
              <a:endParaRPr kumimoji="1" lang="zh-TW" altLang="zh-TW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1044" name="Text Box 20"/>
            <p:cNvSpPr txBox="1">
              <a:spLocks noChangeArrowheads="1"/>
            </p:cNvSpPr>
            <p:nvPr/>
          </p:nvSpPr>
          <p:spPr bwMode="auto">
            <a:xfrm>
              <a:off x="1733" y="3844"/>
              <a:ext cx="1324" cy="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  <a:cs typeface="新細明體" pitchFamily="18" charset="-120"/>
                </a:rPr>
                <a:t>dropping</a:t>
              </a:r>
              <a:endParaRPr kumimoji="1" lang="zh-TW" altLang="zh-TW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1045" name="Text Box 21"/>
            <p:cNvSpPr txBox="1">
              <a:spLocks noChangeArrowheads="1"/>
            </p:cNvSpPr>
            <p:nvPr/>
          </p:nvSpPr>
          <p:spPr bwMode="auto">
            <a:xfrm>
              <a:off x="6716" y="3505"/>
              <a:ext cx="133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  <a:cs typeface="新細明體" pitchFamily="18" charset="-120"/>
                </a:rPr>
                <a:t>oxidation</a:t>
              </a:r>
              <a:endParaRPr kumimoji="1" lang="zh-TW" altLang="zh-TW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1046" name="Text Box 22"/>
            <p:cNvSpPr txBox="1">
              <a:spLocks noChangeArrowheads="1"/>
            </p:cNvSpPr>
            <p:nvPr/>
          </p:nvSpPr>
          <p:spPr bwMode="auto">
            <a:xfrm>
              <a:off x="4136" y="3620"/>
              <a:ext cx="2235" cy="4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  <a:cs typeface="新細明體" pitchFamily="18" charset="-120"/>
                </a:rPr>
                <a:t>unstable voltage</a:t>
              </a:r>
              <a:endParaRPr kumimoji="1" lang="zh-TW" altLang="zh-TW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1047" name="Text Box 23"/>
            <p:cNvSpPr txBox="1">
              <a:spLocks noChangeArrowheads="1"/>
            </p:cNvSpPr>
            <p:nvPr/>
          </p:nvSpPr>
          <p:spPr bwMode="auto">
            <a:xfrm>
              <a:off x="4314" y="3956"/>
              <a:ext cx="177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  <a:cs typeface="新細明體" pitchFamily="18" charset="-120"/>
                </a:rPr>
                <a:t>Time variation</a:t>
              </a:r>
              <a:endParaRPr kumimoji="1" lang="zh-TW" altLang="zh-TW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1048" name="Text Box 24"/>
            <p:cNvSpPr txBox="1">
              <a:spLocks noChangeArrowheads="1"/>
            </p:cNvSpPr>
            <p:nvPr/>
          </p:nvSpPr>
          <p:spPr bwMode="auto">
            <a:xfrm>
              <a:off x="1998" y="4762"/>
              <a:ext cx="2378" cy="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  <a:cs typeface="新細明體" pitchFamily="18" charset="-120"/>
                </a:rPr>
                <a:t>position on the scale</a:t>
              </a:r>
              <a:endParaRPr kumimoji="1" lang="zh-TW" altLang="zh-TW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1049" name="Text Box 25"/>
            <p:cNvSpPr txBox="1">
              <a:spLocks noChangeArrowheads="1"/>
            </p:cNvSpPr>
            <p:nvPr/>
          </p:nvSpPr>
          <p:spPr bwMode="auto">
            <a:xfrm>
              <a:off x="2112" y="5116"/>
              <a:ext cx="1736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  <a:cs typeface="新細明體" pitchFamily="18" charset="-120"/>
                </a:rPr>
                <a:t>Identification</a:t>
              </a:r>
              <a:endParaRPr kumimoji="1" lang="zh-TW" altLang="zh-TW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1050" name="Text Box 26"/>
            <p:cNvSpPr txBox="1">
              <a:spLocks noChangeArrowheads="1"/>
            </p:cNvSpPr>
            <p:nvPr/>
          </p:nvSpPr>
          <p:spPr bwMode="auto">
            <a:xfrm>
              <a:off x="4660" y="4612"/>
              <a:ext cx="1920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  <a:cs typeface="新細明體" pitchFamily="18" charset="-120"/>
                </a:rPr>
                <a:t>Communication</a:t>
              </a:r>
              <a:endParaRPr kumimoji="1" lang="zh-TW" altLang="zh-TW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1051" name="Text Box 27"/>
            <p:cNvSpPr txBox="1">
              <a:spLocks noChangeArrowheads="1"/>
            </p:cNvSpPr>
            <p:nvPr/>
          </p:nvSpPr>
          <p:spPr bwMode="auto">
            <a:xfrm>
              <a:off x="4838" y="4920"/>
              <a:ext cx="1190" cy="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  <a:cs typeface="新細明體" pitchFamily="18" charset="-120"/>
                </a:rPr>
                <a:t>reading</a:t>
              </a:r>
              <a:endParaRPr kumimoji="1" lang="zh-TW" altLang="zh-TW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1052" name="Text Box 28"/>
            <p:cNvSpPr txBox="1">
              <a:spLocks noChangeArrowheads="1"/>
            </p:cNvSpPr>
            <p:nvPr/>
          </p:nvSpPr>
          <p:spPr bwMode="auto">
            <a:xfrm>
              <a:off x="4898" y="5256"/>
              <a:ext cx="938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  <a:cs typeface="新細明體" pitchFamily="18" charset="-120"/>
                </a:rPr>
                <a:t>input</a:t>
              </a:r>
              <a:endParaRPr kumimoji="1" lang="zh-TW" altLang="zh-TW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1053" name="Text Box 29"/>
            <p:cNvSpPr txBox="1">
              <a:spLocks noChangeArrowheads="1"/>
            </p:cNvSpPr>
            <p:nvPr/>
          </p:nvSpPr>
          <p:spPr bwMode="auto">
            <a:xfrm>
              <a:off x="6800" y="4543"/>
              <a:ext cx="802" cy="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  <a:cs typeface="新細明體" pitchFamily="18" charset="-120"/>
                </a:rPr>
                <a:t>dust</a:t>
              </a:r>
              <a:endParaRPr kumimoji="1" lang="zh-TW" altLang="zh-TW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1054" name="Text Box 30"/>
            <p:cNvSpPr txBox="1">
              <a:spLocks noChangeArrowheads="1"/>
            </p:cNvSpPr>
            <p:nvPr/>
          </p:nvSpPr>
          <p:spPr bwMode="auto">
            <a:xfrm>
              <a:off x="7410" y="4920"/>
              <a:ext cx="1560" cy="4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  <a:cs typeface="新細明體" pitchFamily="18" charset="-120"/>
                </a:rPr>
                <a:t>temperature</a:t>
              </a:r>
              <a:endParaRPr kumimoji="1" lang="zh-TW" altLang="zh-TW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1055" name="Text Box 31"/>
            <p:cNvSpPr txBox="1">
              <a:spLocks noChangeArrowheads="1"/>
            </p:cNvSpPr>
            <p:nvPr/>
          </p:nvSpPr>
          <p:spPr bwMode="auto">
            <a:xfrm>
              <a:off x="6028" y="5256"/>
              <a:ext cx="1250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  <a:cs typeface="新細明體" pitchFamily="18" charset="-120"/>
                </a:rPr>
                <a:t>humidity</a:t>
              </a:r>
              <a:endParaRPr kumimoji="1" lang="zh-TW" altLang="zh-TW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1056" name="Text Box 32"/>
            <p:cNvSpPr txBox="1">
              <a:spLocks noChangeArrowheads="1"/>
            </p:cNvSpPr>
            <p:nvPr/>
          </p:nvSpPr>
          <p:spPr bwMode="auto">
            <a:xfrm>
              <a:off x="6398" y="4886"/>
              <a:ext cx="1112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  <a:cs typeface="新細明體" pitchFamily="18" charset="-120"/>
                </a:rPr>
                <a:t>air flow</a:t>
              </a:r>
              <a:endParaRPr kumimoji="1" lang="zh-TW" altLang="zh-TW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1057" name="Text Box 33"/>
            <p:cNvSpPr txBox="1">
              <a:spLocks noChangeArrowheads="1"/>
            </p:cNvSpPr>
            <p:nvPr/>
          </p:nvSpPr>
          <p:spPr bwMode="auto">
            <a:xfrm>
              <a:off x="7278" y="5280"/>
              <a:ext cx="1307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  <a:cs typeface="新細明體" pitchFamily="18" charset="-120"/>
                </a:rPr>
                <a:t>vibration</a:t>
              </a:r>
              <a:endParaRPr kumimoji="1" lang="zh-TW" altLang="zh-TW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</p:grpSp>
      <p:sp>
        <p:nvSpPr>
          <p:cNvPr id="36" name="投影片編號版面配置區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033A-84D7-46B1-97D7-DB7C10A3C3F5}" type="slidenum">
              <a:rPr lang="fr-CA" smtClean="0"/>
              <a:pPr/>
              <a:t>7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Laboratory Environment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834880" cy="4525963"/>
          </a:xfrm>
        </p:spPr>
        <p:txBody>
          <a:bodyPr/>
          <a:lstStyle/>
          <a:p>
            <a:r>
              <a:rPr lang="en-US" dirty="0" smtClean="0"/>
              <a:t>Air conditioning</a:t>
            </a:r>
          </a:p>
          <a:p>
            <a:r>
              <a:rPr lang="en-US" dirty="0" smtClean="0"/>
              <a:t>Weight scale with rock platform</a:t>
            </a:r>
          </a:p>
          <a:p>
            <a:r>
              <a:rPr lang="en-US" dirty="0" smtClean="0"/>
              <a:t>Double doors (room &amp; weight scale)</a:t>
            </a:r>
          </a:p>
          <a:p>
            <a:r>
              <a:rPr lang="en-US" dirty="0" smtClean="0"/>
              <a:t>Illumination</a:t>
            </a:r>
          </a:p>
          <a:p>
            <a:r>
              <a:rPr lang="en-US" dirty="0" smtClean="0"/>
              <a:t>Laptop (operator’s)</a:t>
            </a:r>
          </a:p>
          <a:p>
            <a:r>
              <a:rPr lang="en-US" dirty="0" smtClean="0"/>
              <a:t>Caliper (for ref. only)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4077072"/>
            <a:ext cx="3707904" cy="27809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7" y="1289631"/>
            <a:ext cx="3707904" cy="2780928"/>
          </a:xfrm>
          <a:prstGeom prst="rect">
            <a:avLst/>
          </a:prstGeom>
        </p:spPr>
      </p:pic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033A-84D7-46B1-97D7-DB7C10A3C3F5}" type="slidenum">
              <a:rPr lang="fr-CA" smtClean="0"/>
              <a:pPr/>
              <a:t>8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xmlns="" val="336969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r>
              <a:rPr lang="en-US" altLang="zh-TW" dirty="0" smtClean="0"/>
              <a:t>Measurement </a:t>
            </a:r>
            <a:r>
              <a:rPr lang="en-US" altLang="zh-TW" dirty="0" err="1" smtClean="0"/>
              <a:t>Diciplines</a:t>
            </a:r>
            <a:r>
              <a:rPr lang="zh-TW" altLang="zh-TW" b="1" dirty="0" smtClean="0"/>
              <a:t/>
            </a:r>
            <a:br>
              <a:rPr lang="zh-TW" altLang="zh-TW" b="1" dirty="0" smtClean="0"/>
            </a:br>
            <a:endParaRPr lang="zh-TW" altLang="en-US" dirty="0"/>
          </a:p>
        </p:txBody>
      </p:sp>
      <p:sp>
        <p:nvSpPr>
          <p:cNvPr id="4" name="內容版面配置區 3"/>
          <p:cNvSpPr txBox="1">
            <a:spLocks noGrp="1"/>
          </p:cNvSpPr>
          <p:nvPr>
            <p:ph idx="1"/>
          </p:nvPr>
        </p:nvSpPr>
        <p:spPr>
          <a:xfrm>
            <a:off x="467544" y="1628800"/>
            <a:ext cx="8229600" cy="4019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Measurement time: 2012/5/1 16:00~19:00</a:t>
            </a:r>
          </a:p>
          <a:p>
            <a:r>
              <a:rPr lang="en-US" altLang="zh-TW" dirty="0" smtClean="0"/>
              <a:t>Laboratory temperature: 24 degree C</a:t>
            </a:r>
          </a:p>
          <a:p>
            <a:pPr lvl="1"/>
            <a:r>
              <a:rPr lang="en-US" altLang="zh-TW" dirty="0" smtClean="0"/>
              <a:t>Air conditioning started from 13:00, stable ambient conditions</a:t>
            </a:r>
          </a:p>
          <a:p>
            <a:pPr lvl="1"/>
            <a:r>
              <a:rPr lang="en-US" altLang="zh-TW" dirty="0" smtClean="0"/>
              <a:t>Cleaning the laboratory and the weight scale to maintain homogeneous environment</a:t>
            </a:r>
          </a:p>
          <a:p>
            <a:pPr lvl="1"/>
            <a:r>
              <a:rPr lang="en-US" altLang="zh-TW" dirty="0" smtClean="0"/>
              <a:t>Prohibit visitor drop-in to interrupt the experiment (except prof. Pan)</a:t>
            </a:r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033A-84D7-46B1-97D7-DB7C10A3C3F5}" type="slidenum">
              <a:rPr lang="fr-CA" smtClean="0"/>
              <a:pPr/>
              <a:t>9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58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158</Template>
  <TotalTime>955</TotalTime>
  <Words>1298</Words>
  <Application>Microsoft Office PowerPoint</Application>
  <PresentationFormat>如螢幕大小 (4:3)</PresentationFormat>
  <Paragraphs>338</Paragraphs>
  <Slides>28</Slides>
  <Notes>17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28</vt:i4>
      </vt:variant>
    </vt:vector>
  </HeadingPairs>
  <TitlesOfParts>
    <vt:vector size="29" baseType="lpstr">
      <vt:lpstr>158</vt:lpstr>
      <vt:lpstr>Quality Management - Final Report</vt:lpstr>
      <vt:lpstr>Outline </vt:lpstr>
      <vt:lpstr>Motivation </vt:lpstr>
      <vt:lpstr>Purpose of Research</vt:lpstr>
      <vt:lpstr>The Project flow </vt:lpstr>
      <vt:lpstr>Sample Collection</vt:lpstr>
      <vt:lpstr>Cause and Effect Diagram</vt:lpstr>
      <vt:lpstr>Laboratory Environment</vt:lpstr>
      <vt:lpstr>Measurement Diciplines </vt:lpstr>
      <vt:lpstr>Measuring equipment particulars</vt:lpstr>
      <vt:lpstr>Solutions for C&amp;E Analysis </vt:lpstr>
      <vt:lpstr>Sub-Process for each of Measuring Weight</vt:lpstr>
      <vt:lpstr>Our data (1st run)</vt:lpstr>
      <vt:lpstr>Data Analysis  / Descriptive Statistic</vt:lpstr>
      <vt:lpstr>Data Analysis  / Normality Tests</vt:lpstr>
      <vt:lpstr>Data Analysis  / Normality Tests</vt:lpstr>
      <vt:lpstr>Data Analysis  / Normality Tests</vt:lpstr>
      <vt:lpstr>Data Analysis/ R Control Chart by Operator</vt:lpstr>
      <vt:lpstr>Data Analysis  / ANOVA</vt:lpstr>
      <vt:lpstr>Data Analysis  / ANOVA</vt:lpstr>
      <vt:lpstr>Data Analysis  / Gauge R&amp;R </vt:lpstr>
      <vt:lpstr>Data Analysis  / Gauge R&amp;R </vt:lpstr>
      <vt:lpstr>Data Analysis  / SNR</vt:lpstr>
      <vt:lpstr>Data Analysis  / process capability Cpl</vt:lpstr>
      <vt:lpstr>Chewing gum production process</vt:lpstr>
      <vt:lpstr>Conclusion</vt:lpstr>
      <vt:lpstr>References</vt:lpstr>
      <vt:lpstr>投影片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NAME</dc:title>
  <dc:creator>acer</dc:creator>
  <cp:lastModifiedBy>stat</cp:lastModifiedBy>
  <cp:revision>88</cp:revision>
  <dcterms:created xsi:type="dcterms:W3CDTF">2012-06-07T15:06:25Z</dcterms:created>
  <dcterms:modified xsi:type="dcterms:W3CDTF">2012-06-21T10:41:41Z</dcterms:modified>
</cp:coreProperties>
</file>