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bin" ContentType="application/vnd.openxmlformats-officedocument.oleObject"/>
  <Override PartName="/ppt/notesSlides/notesSlide3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3"/>
  </p:notesMasterIdLst>
  <p:sldIdLst>
    <p:sldId id="279" r:id="rId2"/>
    <p:sldId id="260" r:id="rId3"/>
    <p:sldId id="257" r:id="rId4"/>
    <p:sldId id="258" r:id="rId5"/>
    <p:sldId id="259" r:id="rId6"/>
    <p:sldId id="280" r:id="rId7"/>
    <p:sldId id="282" r:id="rId8"/>
    <p:sldId id="283" r:id="rId9"/>
    <p:sldId id="284" r:id="rId10"/>
    <p:sldId id="285" r:id="rId11"/>
    <p:sldId id="286" r:id="rId12"/>
    <p:sldId id="288" r:id="rId13"/>
    <p:sldId id="289" r:id="rId14"/>
    <p:sldId id="290" r:id="rId15"/>
    <p:sldId id="291" r:id="rId16"/>
    <p:sldId id="292" r:id="rId17"/>
    <p:sldId id="293" r:id="rId18"/>
    <p:sldId id="294" r:id="rId19"/>
    <p:sldId id="295" r:id="rId20"/>
    <p:sldId id="296" r:id="rId21"/>
    <p:sldId id="276" r:id="rId22"/>
  </p:sldIdLst>
  <p:sldSz cx="9144000" cy="6858000" type="screen4x3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C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1506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w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13.wmf"/><Relationship Id="rId2" Type="http://schemas.openxmlformats.org/officeDocument/2006/relationships/image" Target="../media/image12.wmf"/><Relationship Id="rId1" Type="http://schemas.openxmlformats.org/officeDocument/2006/relationships/image" Target="../media/image11.w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15.wmf"/><Relationship Id="rId1" Type="http://schemas.openxmlformats.org/officeDocument/2006/relationships/image" Target="../media/image14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w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w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wmf"/></Relationships>
</file>

<file path=ppt/drawings/_rels/vmlDrawing8.vml.rels><?xml version="1.0" encoding="UTF-8" standalone="yes"?>
<Relationships xmlns="http://schemas.openxmlformats.org/package/2006/relationships"><Relationship Id="rId3" Type="http://schemas.openxmlformats.org/officeDocument/2006/relationships/image" Target="../media/image26.wmf"/><Relationship Id="rId2" Type="http://schemas.openxmlformats.org/officeDocument/2006/relationships/image" Target="../media/image25.wmf"/><Relationship Id="rId1" Type="http://schemas.openxmlformats.org/officeDocument/2006/relationships/image" Target="../media/image24.wmf"/></Relationships>
</file>

<file path=ppt/drawings/_rels/vmlDrawing9.vml.rels><?xml version="1.0" encoding="UTF-8" standalone="yes"?>
<Relationships xmlns="http://schemas.openxmlformats.org/package/2006/relationships"><Relationship Id="rId2" Type="http://schemas.openxmlformats.org/officeDocument/2006/relationships/image" Target="../media/image27.wmf"/><Relationship Id="rId1" Type="http://schemas.openxmlformats.org/officeDocument/2006/relationships/image" Target="../media/image14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64412B-117A-4E13-A205-E15CBEA494DE}" type="datetimeFigureOut">
              <a:rPr lang="zh-TW" altLang="en-US" smtClean="0"/>
              <a:pPr/>
              <a:t>2011/6/23</a:t>
            </a:fld>
            <a:endParaRPr lang="zh-TW" altLang="en-US"/>
          </a:p>
        </p:txBody>
      </p:sp>
      <p:sp>
        <p:nvSpPr>
          <p:cNvPr id="4" name="投影片圖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B67FEB4-9627-47EF-876D-93245061BE1E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F58BB0-759B-4A13-AEAB-BD76B7C4AC74}" type="slidenum">
              <a:rPr lang="zh-TW" altLang="en-US" smtClean="0"/>
              <a:pPr/>
              <a:t>7</a:t>
            </a:fld>
            <a:endParaRPr lang="zh-TW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F58BB0-759B-4A13-AEAB-BD76B7C4AC74}" type="slidenum">
              <a:rPr lang="zh-TW" altLang="en-US" smtClean="0"/>
              <a:pPr/>
              <a:t>16</a:t>
            </a:fld>
            <a:endParaRPr lang="zh-TW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F58BB0-759B-4A13-AEAB-BD76B7C4AC74}" type="slidenum">
              <a:rPr lang="zh-TW" altLang="en-US" smtClean="0"/>
              <a:pPr/>
              <a:t>17</a:t>
            </a:fld>
            <a:endParaRPr lang="zh-TW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F58BB0-759B-4A13-AEAB-BD76B7C4AC74}" type="slidenum">
              <a:rPr lang="zh-TW" altLang="en-US" smtClean="0"/>
              <a:pPr/>
              <a:t>18</a:t>
            </a:fld>
            <a:endParaRPr lang="zh-TW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F58BB0-759B-4A13-AEAB-BD76B7C4AC74}" type="slidenum">
              <a:rPr lang="zh-TW" altLang="en-US" smtClean="0"/>
              <a:pPr/>
              <a:t>8</a:t>
            </a:fld>
            <a:endParaRPr lang="zh-TW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F58BB0-759B-4A13-AEAB-BD76B7C4AC74}" type="slidenum">
              <a:rPr lang="zh-TW" altLang="en-US" smtClean="0"/>
              <a:pPr/>
              <a:t>9</a:t>
            </a:fld>
            <a:endParaRPr lang="zh-TW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F58BB0-759B-4A13-AEAB-BD76B7C4AC74}" type="slidenum">
              <a:rPr lang="zh-TW" altLang="en-US" smtClean="0"/>
              <a:pPr/>
              <a:t>10</a:t>
            </a:fld>
            <a:endParaRPr lang="zh-TW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F58BB0-759B-4A13-AEAB-BD76B7C4AC74}" type="slidenum">
              <a:rPr lang="zh-TW" altLang="en-US" smtClean="0"/>
              <a:pPr/>
              <a:t>11</a:t>
            </a:fld>
            <a:endParaRPr lang="zh-TW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F58BB0-759B-4A13-AEAB-BD76B7C4AC74}" type="slidenum">
              <a:rPr lang="zh-TW" altLang="en-US" smtClean="0"/>
              <a:pPr/>
              <a:t>12</a:t>
            </a:fld>
            <a:endParaRPr lang="zh-TW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F58BB0-759B-4A13-AEAB-BD76B7C4AC74}" type="slidenum">
              <a:rPr lang="zh-TW" altLang="en-US" smtClean="0"/>
              <a:pPr/>
              <a:t>13</a:t>
            </a:fld>
            <a:endParaRPr lang="zh-TW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F58BB0-759B-4A13-AEAB-BD76B7C4AC74}" type="slidenum">
              <a:rPr lang="zh-TW" altLang="en-US" smtClean="0"/>
              <a:pPr/>
              <a:t>14</a:t>
            </a:fld>
            <a:endParaRPr lang="zh-TW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F58BB0-759B-4A13-AEAB-BD76B7C4AC74}" type="slidenum">
              <a:rPr lang="zh-TW" altLang="en-US" smtClean="0"/>
              <a:pPr/>
              <a:t>15</a:t>
            </a:fld>
            <a:endParaRPr lang="zh-TW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smtClean="0"/>
              <a:t>按一下以編輯母片副標題樣式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E5F19C-09B9-4033-8EDC-90BD8A33D999}" type="datetime1">
              <a:rPr lang="zh-TW" altLang="en-US" smtClean="0"/>
              <a:pPr/>
              <a:t>2011/6/23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33904E-3C4D-41BE-8080-4C3211C50DE7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1760FD-8A17-46F4-AC75-ABEFFBADE556}" type="datetime1">
              <a:rPr lang="zh-TW" altLang="en-US" smtClean="0"/>
              <a:pPr/>
              <a:t>2011/6/23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33904E-3C4D-41BE-8080-4C3211C50DE7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899A56-713A-438B-B05A-5CEA45A5187A}" type="datetime1">
              <a:rPr lang="zh-TW" altLang="en-US" smtClean="0"/>
              <a:pPr/>
              <a:t>2011/6/23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33904E-3C4D-41BE-8080-4C3211C50DE7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96104A-18F4-4B74-9DF2-F016C873AE13}" type="datetime1">
              <a:rPr lang="zh-TW" altLang="en-US" smtClean="0"/>
              <a:pPr/>
              <a:t>2011/6/23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33904E-3C4D-41BE-8080-4C3211C50DE7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區段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F57355-A852-4F2C-A371-7786C77AF3C0}" type="datetime1">
              <a:rPr lang="zh-TW" altLang="en-US" smtClean="0"/>
              <a:pPr/>
              <a:t>2011/6/23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33904E-3C4D-41BE-8080-4C3211C50DE7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0F07DF-128C-48EA-9A2E-CF8A37AC3977}" type="datetime1">
              <a:rPr lang="zh-TW" altLang="en-US" smtClean="0"/>
              <a:pPr/>
              <a:t>2011/6/23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33904E-3C4D-41BE-8080-4C3211C50DE7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120A87-49C2-4355-84A7-4887ACA97B7E}" type="datetime1">
              <a:rPr lang="zh-TW" altLang="en-US" smtClean="0"/>
              <a:pPr/>
              <a:t>2011/6/23</a:t>
            </a:fld>
            <a:endParaRPr lang="zh-TW" altLang="en-US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33904E-3C4D-41BE-8080-4C3211C50DE7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410201-2672-4A5A-9893-E072A5E514A3}" type="datetime1">
              <a:rPr lang="zh-TW" altLang="en-US" smtClean="0"/>
              <a:pPr/>
              <a:t>2011/6/23</a:t>
            </a:fld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33904E-3C4D-41BE-8080-4C3211C50DE7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23A7C6-E867-4291-80D9-C3A05F66F738}" type="datetime1">
              <a:rPr lang="zh-TW" altLang="en-US" smtClean="0"/>
              <a:pPr/>
              <a:t>2011/6/23</a:t>
            </a:fld>
            <a:endParaRPr lang="zh-TW" alt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33904E-3C4D-41BE-8080-4C3211C50DE7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054CFB-BB91-4EEF-93C9-51478EC442BD}" type="datetime1">
              <a:rPr lang="zh-TW" altLang="en-US" smtClean="0"/>
              <a:pPr/>
              <a:t>2011/6/23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33904E-3C4D-41BE-8080-4C3211C50DE7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E7A4A4-3DDF-4C26-A9ED-54F2E50FC26F}" type="datetime1">
              <a:rPr lang="zh-TW" altLang="en-US" smtClean="0"/>
              <a:pPr/>
              <a:t>2011/6/23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33904E-3C4D-41BE-8080-4C3211C50DE7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15A3E1-C34F-4088-8EF1-D8449774D110}" type="datetime1">
              <a:rPr lang="zh-TW" altLang="en-US" smtClean="0"/>
              <a:pPr/>
              <a:t>2011/6/23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033904E-3C4D-41BE-8080-4C3211C50DE7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slide" Target="slide12.xml"/><Relationship Id="rId3" Type="http://schemas.openxmlformats.org/officeDocument/2006/relationships/notesSlide" Target="../notesSlides/notesSlide4.xml"/><Relationship Id="rId7" Type="http://schemas.openxmlformats.org/officeDocument/2006/relationships/slide" Target="slide11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4.vml"/><Relationship Id="rId6" Type="http://schemas.openxmlformats.org/officeDocument/2006/relationships/slide" Target="slide13.xml"/><Relationship Id="rId5" Type="http://schemas.openxmlformats.org/officeDocument/2006/relationships/oleObject" Target="../embeddings/oleObject7.bin"/><Relationship Id="rId4" Type="http://schemas.openxmlformats.org/officeDocument/2006/relationships/oleObject" Target="../embeddings/oleObject6.bin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5.vml"/><Relationship Id="rId5" Type="http://schemas.openxmlformats.org/officeDocument/2006/relationships/slide" Target="slide10.xml"/><Relationship Id="rId4" Type="http://schemas.openxmlformats.org/officeDocument/2006/relationships/oleObject" Target="../embeddings/oleObject8.bin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slide" Target="slide10.xml"/><Relationship Id="rId3" Type="http://schemas.openxmlformats.org/officeDocument/2006/relationships/image" Target="../media/image17.png"/><Relationship Id="rId7" Type="http://schemas.openxmlformats.org/officeDocument/2006/relationships/image" Target="../media/image2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Relationship Id="rId9" Type="http://schemas.openxmlformats.org/officeDocument/2006/relationships/image" Target="../media/image22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6.vml"/><Relationship Id="rId4" Type="http://schemas.openxmlformats.org/officeDocument/2006/relationships/oleObject" Target="../embeddings/oleObject9.bin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7.vml"/><Relationship Id="rId4" Type="http://schemas.openxmlformats.org/officeDocument/2006/relationships/oleObject" Target="../embeddings/oleObject10.bin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8.vml"/><Relationship Id="rId6" Type="http://schemas.openxmlformats.org/officeDocument/2006/relationships/oleObject" Target="../embeddings/oleObject13.bin"/><Relationship Id="rId5" Type="http://schemas.openxmlformats.org/officeDocument/2006/relationships/oleObject" Target="../embeddings/oleObject12.bin"/><Relationship Id="rId4" Type="http://schemas.openxmlformats.org/officeDocument/2006/relationships/oleObject" Target="../embeddings/oleObject11.bin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7" Type="http://schemas.openxmlformats.org/officeDocument/2006/relationships/slide" Target="slide18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9.vml"/><Relationship Id="rId6" Type="http://schemas.openxmlformats.org/officeDocument/2006/relationships/slide" Target="slide17.xml"/><Relationship Id="rId5" Type="http://schemas.openxmlformats.org/officeDocument/2006/relationships/oleObject" Target="../embeddings/oleObject15.bin"/><Relationship Id="rId4" Type="http://schemas.openxmlformats.org/officeDocument/2006/relationships/oleObject" Target="../embeddings/oleObject14.bin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0.vml"/><Relationship Id="rId5" Type="http://schemas.openxmlformats.org/officeDocument/2006/relationships/slide" Target="slide16.xml"/><Relationship Id="rId4" Type="http://schemas.openxmlformats.org/officeDocument/2006/relationships/oleObject" Target="../embeddings/oleObject16.bin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3" Type="http://schemas.openxmlformats.org/officeDocument/2006/relationships/image" Target="../media/image29.png"/><Relationship Id="rId7" Type="http://schemas.openxmlformats.org/officeDocument/2006/relationships/image" Target="../media/image3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Relationship Id="rId9" Type="http://schemas.openxmlformats.org/officeDocument/2006/relationships/slide" Target="slide1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oleObject1.bin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2.vml"/><Relationship Id="rId4" Type="http://schemas.openxmlformats.org/officeDocument/2006/relationships/oleObject" Target="../embeddings/oleObject2.bin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5.bin"/><Relationship Id="rId5" Type="http://schemas.openxmlformats.org/officeDocument/2006/relationships/oleObject" Target="../embeddings/oleObject4.bin"/><Relationship Id="rId4" Type="http://schemas.openxmlformats.org/officeDocument/2006/relationships/oleObject" Target="../embeddings/oleObject3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Documents and Settings\Administrator\桌面\未命名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211960" y="2403722"/>
            <a:ext cx="732255" cy="881262"/>
          </a:xfrm>
          <a:prstGeom prst="rect">
            <a:avLst/>
          </a:prstGeom>
          <a:noFill/>
        </p:spPr>
      </p:pic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85800" y="1844824"/>
            <a:ext cx="7772400" cy="1470025"/>
          </a:xfrm>
        </p:spPr>
        <p:txBody>
          <a:bodyPr>
            <a:normAutofit/>
          </a:bodyPr>
          <a:lstStyle/>
          <a:p>
            <a:r>
              <a:rPr lang="en-US" altLang="zh-TW" sz="5400" dirty="0" smtClean="0">
                <a:solidFill>
                  <a:srgbClr val="FF0000"/>
                </a:solidFill>
              </a:rPr>
              <a:t>To see a w</a:t>
            </a:r>
            <a:r>
              <a:rPr lang="zh-TW" altLang="en-US" sz="5400" dirty="0" smtClean="0">
                <a:solidFill>
                  <a:srgbClr val="FF0000"/>
                </a:solidFill>
              </a:rPr>
              <a:t>   </a:t>
            </a:r>
            <a:r>
              <a:rPr lang="en-US" altLang="zh-TW" sz="5400" dirty="0" err="1" smtClean="0">
                <a:solidFill>
                  <a:srgbClr val="FF0000"/>
                </a:solidFill>
              </a:rPr>
              <a:t>rld</a:t>
            </a:r>
            <a:r>
              <a:rPr lang="en-US" altLang="zh-TW" sz="5400" dirty="0" smtClean="0">
                <a:solidFill>
                  <a:srgbClr val="FF0000"/>
                </a:solidFill>
              </a:rPr>
              <a:t> in a nut </a:t>
            </a:r>
            <a:endParaRPr lang="zh-TW" altLang="en-US" sz="5400" dirty="0">
              <a:solidFill>
                <a:srgbClr val="FF0000"/>
              </a:solidFill>
            </a:endParaRPr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2279104"/>
          </a:xfrm>
        </p:spPr>
        <p:txBody>
          <a:bodyPr>
            <a:normAutofit fontScale="92500" lnSpcReduction="10000"/>
          </a:bodyPr>
          <a:lstStyle/>
          <a:p>
            <a:pPr algn="r"/>
            <a:r>
              <a:rPr lang="en-US" altLang="zh-TW" dirty="0" smtClean="0"/>
              <a:t>Quality Management</a:t>
            </a:r>
          </a:p>
          <a:p>
            <a:pPr algn="r"/>
            <a:r>
              <a:rPr lang="en-US" altLang="zh-TW" dirty="0" smtClean="0"/>
              <a:t>Group 2</a:t>
            </a:r>
          </a:p>
          <a:p>
            <a:pPr algn="r"/>
            <a:r>
              <a:rPr lang="en-US" altLang="zh-TW" sz="2400" dirty="0" smtClean="0"/>
              <a:t>R26994086 </a:t>
            </a:r>
            <a:r>
              <a:rPr lang="zh-TW" altLang="en-US" sz="2400" dirty="0" smtClean="0"/>
              <a:t>洪世庭</a:t>
            </a:r>
            <a:endParaRPr lang="en-US" altLang="zh-TW" sz="2400" dirty="0" smtClean="0"/>
          </a:p>
          <a:p>
            <a:pPr algn="r"/>
            <a:r>
              <a:rPr lang="en-US" altLang="zh-TW" sz="2400" dirty="0" smtClean="0"/>
              <a:t>R26994094</a:t>
            </a:r>
            <a:r>
              <a:rPr lang="zh-TW" altLang="en-US" sz="2400" dirty="0" smtClean="0"/>
              <a:t> 簡婉茹</a:t>
            </a:r>
            <a:endParaRPr lang="en-US" altLang="zh-TW" sz="2400" dirty="0" smtClean="0"/>
          </a:p>
          <a:p>
            <a:pPr algn="r"/>
            <a:r>
              <a:rPr lang="en-US" altLang="zh-TW" sz="2400" dirty="0" smtClean="0"/>
              <a:t>R26991101</a:t>
            </a:r>
            <a:r>
              <a:rPr lang="zh-TW" altLang="en-US" sz="2400" dirty="0" smtClean="0"/>
              <a:t> 黃山耘</a:t>
            </a:r>
            <a:endParaRPr lang="en-US" altLang="zh-TW" sz="2400" dirty="0" smtClean="0"/>
          </a:p>
          <a:p>
            <a:pPr algn="r"/>
            <a:endParaRPr lang="zh-TW" altLang="en-US" dirty="0"/>
          </a:p>
        </p:txBody>
      </p:sp>
      <p:pic>
        <p:nvPicPr>
          <p:cNvPr id="5" name="圖片 4" descr="C:\Users\use\Desktop\nckulogo2011\nckulogo2011-2.jpg"/>
          <p:cNvPicPr/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35000"/>
          </a:blip>
          <a:srcRect/>
          <a:stretch>
            <a:fillRect/>
          </a:stretch>
        </p:blipFill>
        <p:spPr bwMode="auto">
          <a:xfrm>
            <a:off x="6516216" y="260648"/>
            <a:ext cx="2448272" cy="18002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altLang="zh-TW" sz="3600" dirty="0" smtClean="0">
                <a:solidFill>
                  <a:schemeClr val="bg1"/>
                </a:solidFill>
              </a:rPr>
              <a:t>4.Data Analysis</a:t>
            </a:r>
            <a:r>
              <a:rPr lang="en-US" altLang="zh-TW" dirty="0" smtClean="0">
                <a:solidFill>
                  <a:schemeClr val="bg1"/>
                </a:solidFill>
              </a:rPr>
              <a:t/>
            </a:r>
            <a:br>
              <a:rPr lang="en-US" altLang="zh-TW" dirty="0" smtClean="0">
                <a:solidFill>
                  <a:schemeClr val="bg1"/>
                </a:solidFill>
              </a:rPr>
            </a:br>
            <a:r>
              <a:rPr lang="en-US" altLang="zh-TW" sz="2000" b="1" dirty="0" smtClean="0">
                <a:solidFill>
                  <a:schemeClr val="bg1"/>
                </a:solidFill>
              </a:rPr>
              <a:t> Gauge Repeatability and Reproducibility for inner diameter of nuts</a:t>
            </a:r>
            <a:endParaRPr lang="zh-TW" altLang="en-US" sz="2000" dirty="0">
              <a:solidFill>
                <a:schemeClr val="bg1"/>
              </a:solidFill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/>
        </p:nvGraphicFramePr>
        <p:xfrm>
          <a:off x="1691680" y="1916832"/>
          <a:ext cx="5256584" cy="2232250"/>
        </p:xfrm>
        <a:graphic>
          <a:graphicData uri="http://schemas.openxmlformats.org/drawingml/2006/table">
            <a:tbl>
              <a:tblPr/>
              <a:tblGrid>
                <a:gridCol w="1156878"/>
                <a:gridCol w="969691"/>
                <a:gridCol w="1018789"/>
                <a:gridCol w="773298"/>
                <a:gridCol w="773298"/>
                <a:gridCol w="564630"/>
              </a:tblGrid>
              <a:tr h="48593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 dirty="0">
                          <a:latin typeface="Times New Roman"/>
                          <a:ea typeface="新細明體"/>
                        </a:rPr>
                        <a:t>Source</a:t>
                      </a:r>
                      <a:endParaRPr lang="zh-TW" sz="1200" kern="100" dirty="0">
                        <a:latin typeface="Times New Roman"/>
                        <a:ea typeface="新細明體"/>
                      </a:endParaRPr>
                    </a:p>
                  </a:txBody>
                  <a:tcPr marL="17780" marR="1778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 dirty="0">
                          <a:latin typeface="Times New Roman"/>
                          <a:ea typeface="新細明體"/>
                        </a:rPr>
                        <a:t> </a:t>
                      </a:r>
                      <a:r>
                        <a:rPr lang="en-US" sz="1200" kern="0" dirty="0" err="1">
                          <a:latin typeface="Times New Roman"/>
                          <a:ea typeface="新細明體"/>
                        </a:rPr>
                        <a:t>VarComp</a:t>
                      </a:r>
                      <a:endParaRPr lang="zh-TW" sz="1200" kern="100" dirty="0">
                        <a:latin typeface="Times New Roman"/>
                        <a:ea typeface="新細明體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 dirty="0">
                          <a:latin typeface="Times New Roman"/>
                          <a:ea typeface="新細明體"/>
                        </a:rPr>
                        <a:t>%Contribution</a:t>
                      </a:r>
                      <a:endParaRPr lang="zh-TW" sz="1200" kern="100" dirty="0">
                        <a:latin typeface="Times New Roman"/>
                        <a:ea typeface="新細明體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latin typeface="Times New Roman"/>
                          <a:ea typeface="新細明體"/>
                        </a:rPr>
                        <a:t>StdDev (SD)</a:t>
                      </a:r>
                      <a:endParaRPr lang="zh-TW" sz="1200" kern="100">
                        <a:latin typeface="Times New Roman"/>
                        <a:ea typeface="新細明體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latin typeface="Times New Roman"/>
                          <a:ea typeface="新細明體"/>
                        </a:rPr>
                        <a:t>(6 * SD)</a:t>
                      </a:r>
                      <a:endParaRPr lang="zh-TW" sz="1200" kern="100">
                        <a:latin typeface="Times New Roman"/>
                        <a:ea typeface="新細明體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latin typeface="Times New Roman"/>
                          <a:ea typeface="新細明體"/>
                        </a:rPr>
                        <a:t>(%SV)</a:t>
                      </a:r>
                      <a:endParaRPr lang="zh-TW" sz="1200" kern="100">
                        <a:latin typeface="Times New Roman"/>
                        <a:ea typeface="新細明體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105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kern="0" dirty="0">
                          <a:latin typeface="Times New Roman"/>
                          <a:ea typeface="新細明體"/>
                        </a:rPr>
                        <a:t>Total Gage R&amp;R</a:t>
                      </a:r>
                      <a:endParaRPr lang="zh-TW" sz="1200" kern="100" dirty="0">
                        <a:latin typeface="Times New Roman"/>
                        <a:ea typeface="新細明體"/>
                      </a:endParaRPr>
                    </a:p>
                  </a:txBody>
                  <a:tcPr marL="17780" marR="1778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0" dirty="0">
                          <a:latin typeface="Times New Roman" pitchFamily="18" charset="0"/>
                          <a:ea typeface="新細明體"/>
                          <a:cs typeface="Times New Roman" pitchFamily="18" charset="0"/>
                        </a:rPr>
                        <a:t>0.0002899          </a:t>
                      </a:r>
                      <a:endParaRPr lang="zh-TW" sz="1200" kern="100" dirty="0">
                        <a:latin typeface="Times New Roman" pitchFamily="18" charset="0"/>
                        <a:ea typeface="新細明體"/>
                        <a:cs typeface="Times New Roman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0">
                          <a:latin typeface="Times New Roman" pitchFamily="18" charset="0"/>
                          <a:ea typeface="新細明體"/>
                          <a:cs typeface="Times New Roman" pitchFamily="18" charset="0"/>
                        </a:rPr>
                        <a:t>56.00</a:t>
                      </a:r>
                      <a:endParaRPr lang="zh-TW" sz="1200" kern="100">
                        <a:latin typeface="Times New Roman" pitchFamily="18" charset="0"/>
                        <a:ea typeface="新細明體"/>
                        <a:cs typeface="Times New Roman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0" dirty="0">
                          <a:latin typeface="Times New Roman" pitchFamily="18" charset="0"/>
                          <a:ea typeface="新細明體"/>
                          <a:cs typeface="Times New Roman" pitchFamily="18" charset="0"/>
                        </a:rPr>
                        <a:t>0.0170255          </a:t>
                      </a:r>
                      <a:endParaRPr lang="zh-TW" sz="1200" kern="100" dirty="0">
                        <a:latin typeface="Times New Roman" pitchFamily="18" charset="0"/>
                        <a:ea typeface="新細明體"/>
                        <a:cs typeface="Times New Roman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0" dirty="0">
                          <a:highlight>
                            <a:srgbClr val="FFFF00"/>
                          </a:highlight>
                          <a:latin typeface="Times New Roman" pitchFamily="18" charset="0"/>
                          <a:ea typeface="新細明體"/>
                          <a:cs typeface="Times New Roman" pitchFamily="18" charset="0"/>
                        </a:rPr>
                        <a:t>0.102153</a:t>
                      </a:r>
                      <a:endParaRPr lang="zh-TW" sz="1200" kern="100" dirty="0">
                        <a:latin typeface="Times New Roman" pitchFamily="18" charset="0"/>
                        <a:ea typeface="新細明體"/>
                        <a:cs typeface="Times New Roman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0">
                          <a:latin typeface="Times New Roman" pitchFamily="18" charset="0"/>
                          <a:ea typeface="新細明體"/>
                          <a:cs typeface="Times New Roman" pitchFamily="18" charset="0"/>
                        </a:rPr>
                        <a:t>74.83</a:t>
                      </a:r>
                      <a:endParaRPr lang="zh-TW" sz="1200" kern="100">
                        <a:latin typeface="Times New Roman" pitchFamily="18" charset="0"/>
                        <a:ea typeface="新細明體"/>
                        <a:cs typeface="Times New Roman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1053">
                <a:tc>
                  <a:txBody>
                    <a:bodyPr/>
                    <a:lstStyle/>
                    <a:p>
                      <a:pPr algn="r" latinLnBrk="1">
                        <a:spcAft>
                          <a:spcPts val="0"/>
                        </a:spcAft>
                      </a:pPr>
                      <a:r>
                        <a:rPr lang="en-US" sz="1200" kern="0">
                          <a:latin typeface="Times New Roman"/>
                          <a:ea typeface="新細明體"/>
                        </a:rPr>
                        <a:t>Repeatability  </a:t>
                      </a:r>
                      <a:endParaRPr lang="zh-TW" sz="1200" kern="100">
                        <a:latin typeface="Times New Roman"/>
                        <a:ea typeface="新細明體"/>
                      </a:endParaRPr>
                    </a:p>
                  </a:txBody>
                  <a:tcPr marL="17780" marR="1778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0">
                          <a:latin typeface="Times New Roman" pitchFamily="18" charset="0"/>
                          <a:ea typeface="新細明體"/>
                          <a:cs typeface="Times New Roman" pitchFamily="18" charset="0"/>
                        </a:rPr>
                        <a:t>0.0002546          </a:t>
                      </a:r>
                      <a:endParaRPr lang="zh-TW" sz="1200" kern="100">
                        <a:latin typeface="Times New Roman" pitchFamily="18" charset="0"/>
                        <a:ea typeface="新細明體"/>
                        <a:cs typeface="Times New Roman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0" dirty="0">
                          <a:latin typeface="Times New Roman" pitchFamily="18" charset="0"/>
                          <a:ea typeface="新細明體"/>
                          <a:cs typeface="Times New Roman" pitchFamily="18" charset="0"/>
                        </a:rPr>
                        <a:t>49.19</a:t>
                      </a:r>
                      <a:endParaRPr lang="zh-TW" sz="1200" kern="100" dirty="0">
                        <a:latin typeface="Times New Roman" pitchFamily="18" charset="0"/>
                        <a:ea typeface="新細明體"/>
                        <a:cs typeface="Times New Roman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0" dirty="0">
                          <a:latin typeface="Times New Roman" pitchFamily="18" charset="0"/>
                          <a:ea typeface="新細明體"/>
                          <a:cs typeface="Times New Roman" pitchFamily="18" charset="0"/>
                        </a:rPr>
                        <a:t>0.0159574          </a:t>
                      </a:r>
                      <a:endParaRPr lang="zh-TW" sz="1200" kern="100" dirty="0">
                        <a:latin typeface="Times New Roman" pitchFamily="18" charset="0"/>
                        <a:ea typeface="新細明體"/>
                        <a:cs typeface="Times New Roman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0">
                          <a:latin typeface="Times New Roman" pitchFamily="18" charset="0"/>
                          <a:ea typeface="新細明體"/>
                          <a:cs typeface="Times New Roman" pitchFamily="18" charset="0"/>
                        </a:rPr>
                        <a:t>0.095745</a:t>
                      </a:r>
                      <a:endParaRPr lang="zh-TW" sz="1200" kern="100">
                        <a:latin typeface="Times New Roman" pitchFamily="18" charset="0"/>
                        <a:ea typeface="新細明體"/>
                        <a:cs typeface="Times New Roman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0">
                          <a:latin typeface="Times New Roman" pitchFamily="18" charset="0"/>
                          <a:ea typeface="新細明體"/>
                          <a:cs typeface="Times New Roman" pitchFamily="18" charset="0"/>
                        </a:rPr>
                        <a:t>70.14</a:t>
                      </a:r>
                      <a:endParaRPr lang="zh-TW" sz="1200" kern="100">
                        <a:latin typeface="Times New Roman" pitchFamily="18" charset="0"/>
                        <a:ea typeface="新細明體"/>
                        <a:cs typeface="Times New Roman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1053"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200" kern="0">
                          <a:latin typeface="Times New Roman"/>
                          <a:ea typeface="新細明體"/>
                        </a:rPr>
                        <a:t> Reproducibility</a:t>
                      </a:r>
                      <a:endParaRPr lang="zh-TW" sz="1200" kern="100">
                        <a:latin typeface="Times New Roman"/>
                        <a:ea typeface="新細明體"/>
                      </a:endParaRPr>
                    </a:p>
                  </a:txBody>
                  <a:tcPr marL="17780" marR="1778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0">
                          <a:latin typeface="Times New Roman" pitchFamily="18" charset="0"/>
                          <a:ea typeface="新細明體"/>
                          <a:cs typeface="Times New Roman" pitchFamily="18" charset="0"/>
                        </a:rPr>
                        <a:t>0.0000352           </a:t>
                      </a:r>
                      <a:endParaRPr lang="zh-TW" sz="1200" kern="100">
                        <a:latin typeface="Times New Roman" pitchFamily="18" charset="0"/>
                        <a:ea typeface="新細明體"/>
                        <a:cs typeface="Times New Roman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0">
                          <a:latin typeface="Times New Roman" pitchFamily="18" charset="0"/>
                          <a:ea typeface="新細明體"/>
                          <a:cs typeface="Times New Roman" pitchFamily="18" charset="0"/>
                        </a:rPr>
                        <a:t>6.81</a:t>
                      </a:r>
                      <a:endParaRPr lang="zh-TW" sz="1200" kern="100">
                        <a:latin typeface="Times New Roman" pitchFamily="18" charset="0"/>
                        <a:ea typeface="新細明體"/>
                        <a:cs typeface="Times New Roman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0">
                          <a:latin typeface="Times New Roman" pitchFamily="18" charset="0"/>
                          <a:ea typeface="新細明體"/>
                          <a:cs typeface="Times New Roman" pitchFamily="18" charset="0"/>
                        </a:rPr>
                        <a:t>0.0059354          </a:t>
                      </a:r>
                      <a:endParaRPr lang="zh-TW" sz="1200" kern="100">
                        <a:latin typeface="Times New Roman" pitchFamily="18" charset="0"/>
                        <a:ea typeface="新細明體"/>
                        <a:cs typeface="Times New Roman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0" dirty="0">
                          <a:latin typeface="Times New Roman" pitchFamily="18" charset="0"/>
                          <a:ea typeface="新細明體"/>
                          <a:cs typeface="Times New Roman" pitchFamily="18" charset="0"/>
                        </a:rPr>
                        <a:t>0.035612</a:t>
                      </a:r>
                      <a:endParaRPr lang="zh-TW" sz="1200" kern="100" dirty="0">
                        <a:latin typeface="Times New Roman" pitchFamily="18" charset="0"/>
                        <a:ea typeface="新細明體"/>
                        <a:cs typeface="Times New Roman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0" dirty="0">
                          <a:latin typeface="Times New Roman" pitchFamily="18" charset="0"/>
                          <a:ea typeface="新細明體"/>
                          <a:cs typeface="Times New Roman" pitchFamily="18" charset="0"/>
                        </a:rPr>
                        <a:t>26.09</a:t>
                      </a:r>
                      <a:endParaRPr lang="zh-TW" sz="1200" kern="100" dirty="0">
                        <a:latin typeface="Times New Roman" pitchFamily="18" charset="0"/>
                        <a:ea typeface="新細明體"/>
                        <a:cs typeface="Times New Roman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105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kern="0">
                          <a:latin typeface="Times New Roman"/>
                          <a:ea typeface="新細明體"/>
                        </a:rPr>
                        <a:t>Part-To-Part</a:t>
                      </a:r>
                      <a:endParaRPr lang="zh-TW" sz="1200" kern="100">
                        <a:latin typeface="Times New Roman"/>
                        <a:ea typeface="新細明體"/>
                      </a:endParaRPr>
                    </a:p>
                  </a:txBody>
                  <a:tcPr marL="17780" marR="1778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0">
                          <a:latin typeface="Times New Roman" pitchFamily="18" charset="0"/>
                          <a:ea typeface="新細明體"/>
                          <a:cs typeface="Times New Roman" pitchFamily="18" charset="0"/>
                        </a:rPr>
                        <a:t>0.0002278          </a:t>
                      </a:r>
                      <a:endParaRPr lang="zh-TW" sz="1200" kern="100">
                        <a:latin typeface="Times New Roman" pitchFamily="18" charset="0"/>
                        <a:ea typeface="新細明體"/>
                        <a:cs typeface="Times New Roman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0">
                          <a:latin typeface="Times New Roman" pitchFamily="18" charset="0"/>
                          <a:ea typeface="新細明體"/>
                          <a:cs typeface="Times New Roman" pitchFamily="18" charset="0"/>
                        </a:rPr>
                        <a:t>44.00</a:t>
                      </a:r>
                      <a:endParaRPr lang="zh-TW" sz="1200" kern="100">
                        <a:latin typeface="Times New Roman" pitchFamily="18" charset="0"/>
                        <a:ea typeface="新細明體"/>
                        <a:cs typeface="Times New Roman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0">
                          <a:latin typeface="Times New Roman" pitchFamily="18" charset="0"/>
                          <a:ea typeface="新細明體"/>
                          <a:cs typeface="Times New Roman" pitchFamily="18" charset="0"/>
                        </a:rPr>
                        <a:t>0.0150922          </a:t>
                      </a:r>
                      <a:endParaRPr lang="zh-TW" sz="1200" kern="100">
                        <a:latin typeface="Times New Roman" pitchFamily="18" charset="0"/>
                        <a:ea typeface="新細明體"/>
                        <a:cs typeface="Times New Roman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0">
                          <a:latin typeface="Times New Roman" pitchFamily="18" charset="0"/>
                          <a:ea typeface="新細明體"/>
                          <a:cs typeface="Times New Roman" pitchFamily="18" charset="0"/>
                        </a:rPr>
                        <a:t>0.090553</a:t>
                      </a:r>
                      <a:endParaRPr lang="zh-TW" sz="1200" kern="100">
                        <a:latin typeface="Times New Roman" pitchFamily="18" charset="0"/>
                        <a:ea typeface="新細明體"/>
                        <a:cs typeface="Times New Roman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0" dirty="0">
                          <a:latin typeface="Times New Roman" pitchFamily="18" charset="0"/>
                          <a:ea typeface="新細明體"/>
                          <a:cs typeface="Times New Roman" pitchFamily="18" charset="0"/>
                        </a:rPr>
                        <a:t>66.33</a:t>
                      </a:r>
                      <a:endParaRPr lang="zh-TW" sz="1200" kern="100" dirty="0">
                        <a:latin typeface="Times New Roman" pitchFamily="18" charset="0"/>
                        <a:ea typeface="新細明體"/>
                        <a:cs typeface="Times New Roman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105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kern="0">
                          <a:latin typeface="Times New Roman"/>
                          <a:ea typeface="新細明體"/>
                        </a:rPr>
                        <a:t>Total Variation</a:t>
                      </a:r>
                      <a:endParaRPr lang="zh-TW" sz="1200" kern="100">
                        <a:latin typeface="Times New Roman"/>
                        <a:ea typeface="新細明體"/>
                      </a:endParaRPr>
                    </a:p>
                  </a:txBody>
                  <a:tcPr marL="17780" marR="1778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0">
                          <a:latin typeface="Times New Roman" pitchFamily="18" charset="0"/>
                          <a:ea typeface="新細明體"/>
                          <a:cs typeface="Times New Roman" pitchFamily="18" charset="0"/>
                        </a:rPr>
                        <a:t>0.0005176         </a:t>
                      </a:r>
                      <a:endParaRPr lang="zh-TW" sz="1200" kern="100">
                        <a:latin typeface="Times New Roman" pitchFamily="18" charset="0"/>
                        <a:ea typeface="新細明體"/>
                        <a:cs typeface="Times New Roman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0">
                          <a:latin typeface="Times New Roman" pitchFamily="18" charset="0"/>
                          <a:ea typeface="新細明體"/>
                          <a:cs typeface="Times New Roman" pitchFamily="18" charset="0"/>
                        </a:rPr>
                        <a:t>100.00</a:t>
                      </a:r>
                      <a:endParaRPr lang="zh-TW" sz="1200" kern="100">
                        <a:latin typeface="Times New Roman" pitchFamily="18" charset="0"/>
                        <a:ea typeface="新細明體"/>
                        <a:cs typeface="Times New Roman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0">
                          <a:latin typeface="Times New Roman" pitchFamily="18" charset="0"/>
                          <a:ea typeface="新細明體"/>
                          <a:cs typeface="Times New Roman" pitchFamily="18" charset="0"/>
                        </a:rPr>
                        <a:t>0.0227518        </a:t>
                      </a:r>
                      <a:endParaRPr lang="zh-TW" sz="1200" kern="100">
                        <a:latin typeface="Times New Roman" pitchFamily="18" charset="0"/>
                        <a:ea typeface="新細明體"/>
                        <a:cs typeface="Times New Roman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0">
                          <a:latin typeface="Times New Roman" pitchFamily="18" charset="0"/>
                          <a:ea typeface="新細明體"/>
                          <a:cs typeface="Times New Roman" pitchFamily="18" charset="0"/>
                        </a:rPr>
                        <a:t>0.136511</a:t>
                      </a:r>
                      <a:endParaRPr lang="zh-TW" sz="1200" kern="100">
                        <a:latin typeface="Times New Roman" pitchFamily="18" charset="0"/>
                        <a:ea typeface="新細明體"/>
                        <a:cs typeface="Times New Roman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0" dirty="0">
                          <a:latin typeface="Times New Roman" pitchFamily="18" charset="0"/>
                          <a:ea typeface="新細明體"/>
                          <a:cs typeface="Times New Roman" pitchFamily="18" charset="0"/>
                        </a:rPr>
                        <a:t>100.00</a:t>
                      </a:r>
                      <a:endParaRPr lang="zh-TW" sz="1200" kern="100" dirty="0">
                        <a:latin typeface="Times New Roman" pitchFamily="18" charset="0"/>
                        <a:ea typeface="新細明體"/>
                        <a:cs typeface="Times New Roman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1053">
                <a:tc gridSpan="6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kern="0" dirty="0">
                          <a:latin typeface="Times New Roman"/>
                          <a:ea typeface="新細明體"/>
                        </a:rPr>
                        <a:t>Number of Distinct Categories = 8</a:t>
                      </a:r>
                      <a:endParaRPr lang="zh-TW" sz="1200" kern="100" dirty="0">
                        <a:latin typeface="Times New Roman"/>
                        <a:ea typeface="新細明體"/>
                      </a:endParaRPr>
                    </a:p>
                  </a:txBody>
                  <a:tcPr marL="17780" marR="1778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25611" name="Object 11"/>
          <p:cNvGraphicFramePr>
            <a:graphicFrameLocks noChangeAspect="1"/>
          </p:cNvGraphicFramePr>
          <p:nvPr/>
        </p:nvGraphicFramePr>
        <p:xfrm>
          <a:off x="1763688" y="4797152"/>
          <a:ext cx="568069" cy="243458"/>
        </p:xfrm>
        <a:graphic>
          <a:graphicData uri="http://schemas.openxmlformats.org/presentationml/2006/ole">
            <p:oleObj spid="_x0000_s6146" name="Equation" r:id="rId4" imgW="622030" imgH="215806" progId="">
              <p:embed/>
            </p:oleObj>
          </a:graphicData>
        </a:graphic>
      </p:graphicFrame>
      <p:graphicFrame>
        <p:nvGraphicFramePr>
          <p:cNvPr id="25610" name="Object 10"/>
          <p:cNvGraphicFramePr>
            <a:graphicFrameLocks noChangeAspect="1"/>
          </p:cNvGraphicFramePr>
          <p:nvPr/>
        </p:nvGraphicFramePr>
        <p:xfrm>
          <a:off x="2195736" y="5589240"/>
          <a:ext cx="4824536" cy="673903"/>
        </p:xfrm>
        <a:graphic>
          <a:graphicData uri="http://schemas.openxmlformats.org/presentationml/2006/ole">
            <p:oleObj spid="_x0000_s6147" name="Equation" r:id="rId5" imgW="2997200" imgH="419100" progId="">
              <p:embed/>
            </p:oleObj>
          </a:graphicData>
        </a:graphic>
      </p:graphicFrame>
      <p:sp>
        <p:nvSpPr>
          <p:cNvPr id="25612" name="Rectangle 12"/>
          <p:cNvSpPr>
            <a:spLocks noChangeArrowheads="1"/>
          </p:cNvSpPr>
          <p:nvPr/>
        </p:nvSpPr>
        <p:spPr bwMode="auto">
          <a:xfrm>
            <a:off x="1043608" y="4293096"/>
            <a:ext cx="6624736" cy="7864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en-US" altLang="zh-TW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新細明體" pitchFamily="18" charset="-120"/>
                <a:cs typeface="Times New Roman" pitchFamily="18" charset="0"/>
              </a:rPr>
              <a:t>Because we do not have the USL and LSL of </a:t>
            </a:r>
            <a:r>
              <a:rPr kumimoji="1" lang="en-US" altLang="zh-TW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新細明體" pitchFamily="18" charset="-120"/>
                <a:cs typeface="Times New Roman" pitchFamily="18" charset="0"/>
              </a:rPr>
              <a:t>inner diameter of nuts, so we assume </a:t>
            </a:r>
            <a:endParaRPr kumimoji="1" lang="en-US" altLang="zh-TW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新細明體" pitchFamily="18" charset="-120"/>
            </a:endParaRPr>
          </a:p>
        </p:txBody>
      </p:sp>
      <p:sp>
        <p:nvSpPr>
          <p:cNvPr id="25613" name="Rectangle 13"/>
          <p:cNvSpPr>
            <a:spLocks noChangeArrowheads="1"/>
          </p:cNvSpPr>
          <p:nvPr/>
        </p:nvSpPr>
        <p:spPr bwMode="auto">
          <a:xfrm rot="10800000" flipV="1">
            <a:off x="2339752" y="4653136"/>
            <a:ext cx="5688632" cy="4174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en-US" altLang="zh-TW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新細明體" pitchFamily="18" charset="-120"/>
                <a:cs typeface="Times New Roman" pitchFamily="18" charset="0"/>
              </a:rPr>
              <a:t>to get the upper and lower bond is (</a:t>
            </a:r>
            <a:r>
              <a:rPr kumimoji="1" lang="en-US" altLang="zh-TW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新細明體" pitchFamily="18" charset="-120"/>
                <a:cs typeface="Times New Roman" pitchFamily="18" charset="0"/>
              </a:rPr>
              <a:t>9.3473 , 9.5105</a:t>
            </a:r>
            <a:r>
              <a:rPr kumimoji="1" lang="en-US" altLang="zh-TW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新細明體" pitchFamily="18" charset="-120"/>
                <a:cs typeface="Times New Roman" pitchFamily="18" charset="0"/>
              </a:rPr>
              <a:t>).  </a:t>
            </a:r>
          </a:p>
        </p:txBody>
      </p:sp>
      <p:sp>
        <p:nvSpPr>
          <p:cNvPr id="16" name="矩形 15"/>
          <p:cNvSpPr/>
          <p:nvPr/>
        </p:nvSpPr>
        <p:spPr>
          <a:xfrm>
            <a:off x="1115616" y="5085184"/>
            <a:ext cx="1551515" cy="4171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kumimoji="1" lang="en-US" altLang="zh-TW" sz="1600" dirty="0" smtClean="0">
                <a:latin typeface="Times New Roman" pitchFamily="18" charset="0"/>
                <a:ea typeface="新細明體" pitchFamily="18" charset="-120"/>
                <a:cs typeface="Times New Roman" pitchFamily="18" charset="0"/>
              </a:rPr>
              <a:t>And P/T ratio is </a:t>
            </a:r>
            <a:endParaRPr kumimoji="1" lang="en-US" altLang="zh-TW" sz="1600" dirty="0" smtClean="0">
              <a:latin typeface="Arial" pitchFamily="34" charset="0"/>
              <a:ea typeface="新細明體" pitchFamily="18" charset="-120"/>
            </a:endParaRPr>
          </a:p>
        </p:txBody>
      </p:sp>
      <p:sp>
        <p:nvSpPr>
          <p:cNvPr id="9" name="文字方塊 8"/>
          <p:cNvSpPr txBox="1"/>
          <p:nvPr/>
        </p:nvSpPr>
        <p:spPr>
          <a:xfrm>
            <a:off x="3491880" y="1412776"/>
            <a:ext cx="17281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b="1" dirty="0" err="1" smtClean="0">
                <a:solidFill>
                  <a:schemeClr val="accent3">
                    <a:lumMod val="75000"/>
                  </a:schemeClr>
                </a:solidFill>
              </a:rPr>
              <a:t>Xbar</a:t>
            </a:r>
            <a:r>
              <a:rPr lang="en-US" altLang="zh-TW" b="1" dirty="0" smtClean="0">
                <a:solidFill>
                  <a:schemeClr val="accent3">
                    <a:lumMod val="75000"/>
                  </a:schemeClr>
                </a:solidFill>
              </a:rPr>
              <a:t>-R Method</a:t>
            </a:r>
            <a:endParaRPr lang="zh-TW" altLang="en-US" b="1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10" name="橢圓 9"/>
          <p:cNvSpPr/>
          <p:nvPr/>
        </p:nvSpPr>
        <p:spPr>
          <a:xfrm>
            <a:off x="6012160" y="5517232"/>
            <a:ext cx="1080120" cy="792088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1" name="投影片編號版面配置區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altLang="zh-TW" dirty="0" smtClean="0"/>
              <a:t>9</a:t>
            </a:r>
            <a:endParaRPr lang="zh-TW" altLang="en-US" dirty="0"/>
          </a:p>
        </p:txBody>
      </p:sp>
      <p:sp>
        <p:nvSpPr>
          <p:cNvPr id="13" name="圓形箭號 12">
            <a:hlinkClick r:id="rId6" action="ppaction://hlinksldjump"/>
          </p:cNvPr>
          <p:cNvSpPr/>
          <p:nvPr/>
        </p:nvSpPr>
        <p:spPr>
          <a:xfrm>
            <a:off x="7956376" y="6309320"/>
            <a:ext cx="360040" cy="720080"/>
          </a:xfrm>
          <a:prstGeom prst="circular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>
              <a:solidFill>
                <a:schemeClr val="tx1"/>
              </a:solidFill>
            </a:endParaRPr>
          </a:p>
        </p:txBody>
      </p:sp>
      <p:sp>
        <p:nvSpPr>
          <p:cNvPr id="14" name="向右箭號 13">
            <a:hlinkClick r:id="rId7" action="ppaction://hlinksldjump"/>
          </p:cNvPr>
          <p:cNvSpPr/>
          <p:nvPr/>
        </p:nvSpPr>
        <p:spPr>
          <a:xfrm>
            <a:off x="7092280" y="2996952"/>
            <a:ext cx="432048" cy="2880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5" name="向下箭號 14">
            <a:hlinkClick r:id="rId8" action="ppaction://hlinksldjump"/>
          </p:cNvPr>
          <p:cNvSpPr/>
          <p:nvPr/>
        </p:nvSpPr>
        <p:spPr>
          <a:xfrm>
            <a:off x="7524328" y="6309320"/>
            <a:ext cx="288032" cy="36004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56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56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256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256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13" grpId="0"/>
      <p:bldP spid="16" grpId="0"/>
      <p:bldP spid="10" grpId="0" animBg="1"/>
      <p:bldP spid="1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TW" sz="4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4.Data Analysis</a:t>
            </a:r>
            <a:r>
              <a:rPr lang="en-US" altLang="zh-TW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altLang="zh-TW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altLang="zh-TW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Gauge Repeatability and Reproducibility for inner diameter of nuts</a:t>
            </a:r>
            <a:endParaRPr lang="zh-TW" altLang="en-US" sz="20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6629" name="Object 5"/>
          <p:cNvGraphicFramePr>
            <a:graphicFrameLocks noChangeAspect="1"/>
          </p:cNvGraphicFramePr>
          <p:nvPr/>
        </p:nvGraphicFramePr>
        <p:xfrm>
          <a:off x="1331640" y="1484784"/>
          <a:ext cx="6696744" cy="5019947"/>
        </p:xfrm>
        <a:graphic>
          <a:graphicData uri="http://schemas.openxmlformats.org/presentationml/2006/ole">
            <p:oleObj spid="_x0000_s7170" name="Graph" r:id="rId4" imgW="5486400" imgH="3657600" progId="">
              <p:embed/>
            </p:oleObj>
          </a:graphicData>
        </a:graphic>
      </p:graphicFrame>
      <p:sp>
        <p:nvSpPr>
          <p:cNvPr id="5" name="橢圓 4"/>
          <p:cNvSpPr/>
          <p:nvPr/>
        </p:nvSpPr>
        <p:spPr>
          <a:xfrm>
            <a:off x="5292080" y="3933056"/>
            <a:ext cx="2448272" cy="1080120"/>
          </a:xfrm>
          <a:prstGeom prst="ellipse">
            <a:avLst/>
          </a:prstGeom>
          <a:noFill/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6" name="橢圓 5"/>
          <p:cNvSpPr/>
          <p:nvPr/>
        </p:nvSpPr>
        <p:spPr>
          <a:xfrm>
            <a:off x="1619672" y="2564904"/>
            <a:ext cx="2664296" cy="1224136"/>
          </a:xfrm>
          <a:prstGeom prst="ellipse">
            <a:avLst/>
          </a:prstGeom>
          <a:noFill/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altLang="zh-TW" dirty="0" smtClean="0"/>
              <a:t>10</a:t>
            </a:r>
            <a:endParaRPr lang="zh-TW" altLang="en-US" dirty="0"/>
          </a:p>
        </p:txBody>
      </p:sp>
      <p:sp>
        <p:nvSpPr>
          <p:cNvPr id="8" name="向左箭號 7">
            <a:hlinkClick r:id="rId5" action="ppaction://hlinksldjump"/>
          </p:cNvPr>
          <p:cNvSpPr/>
          <p:nvPr/>
        </p:nvSpPr>
        <p:spPr>
          <a:xfrm>
            <a:off x="755576" y="3789040"/>
            <a:ext cx="432048" cy="288032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TW" sz="4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4.Data Analysis</a:t>
            </a:r>
            <a:r>
              <a:rPr lang="en-US" altLang="zh-TW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altLang="zh-TW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altLang="zh-TW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Gauge Repeatability and Reproducibility for inner diameter of nuts</a:t>
            </a:r>
            <a:endParaRPr lang="zh-TW" altLang="en-US" sz="20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5" name="表格 4"/>
          <p:cNvGraphicFramePr>
            <a:graphicFrameLocks noGrp="1"/>
          </p:cNvGraphicFramePr>
          <p:nvPr/>
        </p:nvGraphicFramePr>
        <p:xfrm>
          <a:off x="1475656" y="1628800"/>
          <a:ext cx="5832647" cy="1375765"/>
        </p:xfrm>
        <a:graphic>
          <a:graphicData uri="http://schemas.openxmlformats.org/drawingml/2006/table">
            <a:tbl>
              <a:tblPr>
                <a:tableStyleId>{3B4B98B0-60AC-42C2-AFA5-B58CD77FA1E5}</a:tableStyleId>
              </a:tblPr>
              <a:tblGrid>
                <a:gridCol w="1283659"/>
                <a:gridCol w="1075958"/>
                <a:gridCol w="1130437"/>
                <a:gridCol w="858043"/>
                <a:gridCol w="858043"/>
                <a:gridCol w="626507"/>
              </a:tblGrid>
              <a:tr h="23622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0" dirty="0"/>
                        <a:t>Source</a:t>
                      </a:r>
                      <a:endParaRPr lang="zh-TW" sz="1600" b="1" kern="100" dirty="0">
                        <a:latin typeface="Times New Roman" pitchFamily="18" charset="0"/>
                        <a:ea typeface="新細明體"/>
                        <a:cs typeface="Times New Roman" pitchFamily="18" charset="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0" dirty="0"/>
                        <a:t>DF</a:t>
                      </a:r>
                      <a:endParaRPr lang="zh-TW" sz="1600" b="1" kern="100" dirty="0">
                        <a:latin typeface="Times New Roman" pitchFamily="18" charset="0"/>
                        <a:ea typeface="新細明體"/>
                        <a:cs typeface="Times New Roman" pitchFamily="18" charset="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0" dirty="0"/>
                        <a:t>SS</a:t>
                      </a:r>
                      <a:endParaRPr lang="zh-TW" sz="1600" b="1" kern="100" dirty="0">
                        <a:latin typeface="Times New Roman" pitchFamily="18" charset="0"/>
                        <a:ea typeface="新細明體"/>
                        <a:cs typeface="Times New Roman" pitchFamily="18" charset="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0" dirty="0"/>
                        <a:t>MS</a:t>
                      </a:r>
                      <a:endParaRPr lang="zh-TW" sz="1600" b="1" kern="100" dirty="0">
                        <a:latin typeface="Times New Roman" pitchFamily="18" charset="0"/>
                        <a:ea typeface="新細明體"/>
                        <a:cs typeface="Times New Roman" pitchFamily="18" charset="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0" dirty="0"/>
                        <a:t>F</a:t>
                      </a:r>
                      <a:endParaRPr lang="zh-TW" sz="1600" b="1" kern="100" dirty="0">
                        <a:latin typeface="Times New Roman" pitchFamily="18" charset="0"/>
                        <a:ea typeface="新細明體"/>
                        <a:cs typeface="Times New Roman" pitchFamily="18" charset="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0" dirty="0"/>
                        <a:t>P</a:t>
                      </a:r>
                      <a:endParaRPr lang="zh-TW" sz="1600" b="1" kern="100" dirty="0">
                        <a:latin typeface="Times New Roman" pitchFamily="18" charset="0"/>
                        <a:ea typeface="新細明體"/>
                        <a:cs typeface="Times New Roman" pitchFamily="18" charset="0"/>
                      </a:endParaRPr>
                    </a:p>
                  </a:txBody>
                  <a:tcPr marL="17780" marR="17780" marT="0" marB="0" anchor="ctr"/>
                </a:tc>
              </a:tr>
              <a:tr h="22638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 dirty="0"/>
                        <a:t>Part</a:t>
                      </a:r>
                      <a:endParaRPr lang="zh-TW" sz="1400" kern="100" dirty="0">
                        <a:latin typeface="Times New Roman" pitchFamily="18" charset="0"/>
                        <a:ea typeface="新細明體"/>
                        <a:cs typeface="Times New Roman" pitchFamily="18" charset="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 dirty="0"/>
                        <a:t>29</a:t>
                      </a:r>
                      <a:endParaRPr lang="zh-TW" sz="1400" kern="100" dirty="0">
                        <a:latin typeface="Times New Roman" pitchFamily="18" charset="0"/>
                        <a:ea typeface="新細明體"/>
                        <a:cs typeface="Times New Roman" pitchFamily="18" charset="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 dirty="0"/>
                        <a:t>0.0282111</a:t>
                      </a:r>
                      <a:endParaRPr lang="zh-TW" sz="1400" kern="100" dirty="0">
                        <a:latin typeface="Times New Roman" pitchFamily="18" charset="0"/>
                        <a:ea typeface="新細明體"/>
                        <a:cs typeface="Times New Roman" pitchFamily="18" charset="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 dirty="0"/>
                        <a:t>0.0009728</a:t>
                      </a:r>
                      <a:endParaRPr lang="zh-TW" sz="1400" kern="100" dirty="0">
                        <a:latin typeface="Times New Roman" pitchFamily="18" charset="0"/>
                        <a:ea typeface="新細明體"/>
                        <a:cs typeface="Times New Roman" pitchFamily="18" charset="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 dirty="0"/>
                        <a:t>2.82645</a:t>
                      </a:r>
                      <a:endParaRPr lang="zh-TW" sz="1400" kern="100" dirty="0">
                        <a:latin typeface="Times New Roman" pitchFamily="18" charset="0"/>
                        <a:ea typeface="新細明體"/>
                        <a:cs typeface="Times New Roman" pitchFamily="18" charset="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 dirty="0"/>
                        <a:t>0.000</a:t>
                      </a:r>
                      <a:endParaRPr lang="zh-TW" sz="1400" kern="100" dirty="0">
                        <a:latin typeface="Times New Roman" pitchFamily="18" charset="0"/>
                        <a:ea typeface="新細明體"/>
                        <a:cs typeface="Times New Roman" pitchFamily="18" charset="0"/>
                      </a:endParaRPr>
                    </a:p>
                  </a:txBody>
                  <a:tcPr marL="17780" marR="17780" marT="0" marB="0" anchor="ctr"/>
                </a:tc>
              </a:tr>
              <a:tr h="226385"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1400" kern="0"/>
                        <a:t>Operator</a:t>
                      </a:r>
                      <a:endParaRPr lang="zh-TW" sz="1400" kern="100">
                        <a:latin typeface="Times New Roman" pitchFamily="18" charset="0"/>
                        <a:ea typeface="新細明體"/>
                        <a:cs typeface="Times New Roman" pitchFamily="18" charset="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/>
                        <a:t>2</a:t>
                      </a:r>
                      <a:endParaRPr lang="zh-TW" sz="1400" kern="100">
                        <a:latin typeface="Times New Roman" pitchFamily="18" charset="0"/>
                        <a:ea typeface="新細明體"/>
                        <a:cs typeface="Times New Roman" pitchFamily="18" charset="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 dirty="0"/>
                        <a:t>0.0046044</a:t>
                      </a:r>
                      <a:endParaRPr lang="zh-TW" sz="1400" kern="100" dirty="0">
                        <a:latin typeface="Times New Roman" pitchFamily="18" charset="0"/>
                        <a:ea typeface="新細明體"/>
                        <a:cs typeface="Times New Roman" pitchFamily="18" charset="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 dirty="0"/>
                        <a:t>0.0023022</a:t>
                      </a:r>
                      <a:endParaRPr lang="zh-TW" sz="1400" kern="100" dirty="0">
                        <a:latin typeface="Times New Roman" pitchFamily="18" charset="0"/>
                        <a:ea typeface="新細明體"/>
                        <a:cs typeface="Times New Roman" pitchFamily="18" charset="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 dirty="0"/>
                        <a:t>6.68908</a:t>
                      </a:r>
                      <a:endParaRPr lang="zh-TW" sz="1400" kern="100" dirty="0">
                        <a:latin typeface="Times New Roman" pitchFamily="18" charset="0"/>
                        <a:ea typeface="新細明體"/>
                        <a:cs typeface="Times New Roman" pitchFamily="18" charset="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/>
                        <a:t>0.002</a:t>
                      </a:r>
                      <a:endParaRPr lang="zh-TW" sz="1400" kern="100">
                        <a:latin typeface="Times New Roman" pitchFamily="18" charset="0"/>
                        <a:ea typeface="新細明體"/>
                        <a:cs typeface="Times New Roman" pitchFamily="18" charset="0"/>
                      </a:endParaRPr>
                    </a:p>
                  </a:txBody>
                  <a:tcPr marL="17780" marR="17780" marT="0" marB="0" anchor="ctr"/>
                </a:tc>
              </a:tr>
              <a:tr h="22638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/>
                        <a:t>Part*Operator</a:t>
                      </a:r>
                      <a:endParaRPr lang="zh-TW" sz="1400" kern="100">
                        <a:latin typeface="Times New Roman" pitchFamily="18" charset="0"/>
                        <a:ea typeface="新細明體"/>
                        <a:cs typeface="Times New Roman" pitchFamily="18" charset="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/>
                        <a:t>58</a:t>
                      </a:r>
                      <a:endParaRPr lang="zh-TW" sz="1400" kern="100">
                        <a:latin typeface="Times New Roman" pitchFamily="18" charset="0"/>
                        <a:ea typeface="新細明體"/>
                        <a:cs typeface="Times New Roman" pitchFamily="18" charset="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/>
                        <a:t>0.0199622</a:t>
                      </a:r>
                      <a:endParaRPr lang="zh-TW" sz="1400" kern="100">
                        <a:latin typeface="Times New Roman" pitchFamily="18" charset="0"/>
                        <a:ea typeface="新細明體"/>
                        <a:cs typeface="Times New Roman" pitchFamily="18" charset="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 dirty="0"/>
                        <a:t>0.0003442</a:t>
                      </a:r>
                      <a:endParaRPr lang="zh-TW" sz="1400" kern="100" dirty="0">
                        <a:latin typeface="Times New Roman" pitchFamily="18" charset="0"/>
                        <a:ea typeface="新細明體"/>
                        <a:cs typeface="Times New Roman" pitchFamily="18" charset="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 dirty="0"/>
                        <a:t>1.40799</a:t>
                      </a:r>
                      <a:endParaRPr lang="zh-TW" sz="1400" kern="100" dirty="0">
                        <a:latin typeface="Times New Roman" pitchFamily="18" charset="0"/>
                        <a:ea typeface="新細明體"/>
                        <a:cs typeface="Times New Roman" pitchFamily="18" charset="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 dirty="0"/>
                        <a:t>0.072</a:t>
                      </a:r>
                      <a:endParaRPr lang="zh-TW" sz="1400" kern="100" dirty="0">
                        <a:latin typeface="Times New Roman" pitchFamily="18" charset="0"/>
                        <a:ea typeface="新細明體"/>
                        <a:cs typeface="Times New Roman" pitchFamily="18" charset="0"/>
                      </a:endParaRPr>
                    </a:p>
                  </a:txBody>
                  <a:tcPr marL="17780" marR="17780" marT="0" marB="0" anchor="ctr"/>
                </a:tc>
              </a:tr>
              <a:tr h="22638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/>
                        <a:t>Repeatability</a:t>
                      </a:r>
                      <a:endParaRPr lang="zh-TW" sz="1400" kern="100">
                        <a:latin typeface="Times New Roman" pitchFamily="18" charset="0"/>
                        <a:ea typeface="新細明體"/>
                        <a:cs typeface="Times New Roman" pitchFamily="18" charset="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/>
                        <a:t>90</a:t>
                      </a:r>
                      <a:endParaRPr lang="zh-TW" sz="1400" kern="100">
                        <a:latin typeface="Times New Roman" pitchFamily="18" charset="0"/>
                        <a:ea typeface="新細明體"/>
                        <a:cs typeface="Times New Roman" pitchFamily="18" charset="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/>
                        <a:t>0.0220000</a:t>
                      </a:r>
                      <a:endParaRPr lang="zh-TW" sz="1400" kern="100">
                        <a:latin typeface="Times New Roman" pitchFamily="18" charset="0"/>
                        <a:ea typeface="新細明體"/>
                        <a:cs typeface="Times New Roman" pitchFamily="18" charset="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/>
                        <a:t>0.0002444</a:t>
                      </a:r>
                      <a:endParaRPr lang="zh-TW" sz="1400" kern="100">
                        <a:latin typeface="Times New Roman" pitchFamily="18" charset="0"/>
                        <a:ea typeface="新細明體"/>
                        <a:cs typeface="Times New Roman" pitchFamily="18" charset="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400" kern="0" dirty="0">
                        <a:latin typeface="Times New Roman" pitchFamily="18" charset="0"/>
                        <a:ea typeface="新細明體"/>
                        <a:cs typeface="Times New Roman" pitchFamily="18" charset="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400" kern="0" dirty="0">
                        <a:latin typeface="Times New Roman" pitchFamily="18" charset="0"/>
                        <a:ea typeface="新細明體"/>
                        <a:cs typeface="Times New Roman" pitchFamily="18" charset="0"/>
                      </a:endParaRPr>
                    </a:p>
                  </a:txBody>
                  <a:tcPr marL="17780" marR="17780" marT="0" marB="0" anchor="ctr"/>
                </a:tc>
              </a:tr>
              <a:tr h="22638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/>
                        <a:t>Total</a:t>
                      </a:r>
                      <a:endParaRPr lang="zh-TW" sz="1400" kern="100">
                        <a:latin typeface="Times New Roman" pitchFamily="18" charset="0"/>
                        <a:ea typeface="新細明體"/>
                        <a:cs typeface="Times New Roman" pitchFamily="18" charset="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 dirty="0"/>
                        <a:t>179</a:t>
                      </a:r>
                      <a:endParaRPr lang="zh-TW" sz="1400" kern="100" dirty="0">
                        <a:latin typeface="Times New Roman" pitchFamily="18" charset="0"/>
                        <a:ea typeface="新細明體"/>
                        <a:cs typeface="Times New Roman" pitchFamily="18" charset="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 dirty="0"/>
                        <a:t>0.0747778</a:t>
                      </a:r>
                      <a:endParaRPr lang="zh-TW" sz="1400" kern="100" dirty="0">
                        <a:latin typeface="Times New Roman" pitchFamily="18" charset="0"/>
                        <a:ea typeface="新細明體"/>
                        <a:cs typeface="Times New Roman" pitchFamily="18" charset="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400" kern="0" dirty="0">
                        <a:latin typeface="Times New Roman" pitchFamily="18" charset="0"/>
                        <a:ea typeface="新細明體"/>
                        <a:cs typeface="Times New Roman" pitchFamily="18" charset="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400" kern="0" dirty="0">
                        <a:latin typeface="Times New Roman" pitchFamily="18" charset="0"/>
                        <a:ea typeface="新細明體"/>
                        <a:cs typeface="Times New Roman" pitchFamily="18" charset="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400" kern="0" dirty="0">
                        <a:latin typeface="Times New Roman" pitchFamily="18" charset="0"/>
                        <a:ea typeface="新細明體"/>
                        <a:cs typeface="Times New Roman" pitchFamily="18" charset="0"/>
                      </a:endParaRPr>
                    </a:p>
                  </a:txBody>
                  <a:tcPr marL="17780" marR="17780" marT="0" marB="0" anchor="ctr"/>
                </a:tc>
              </a:tr>
            </a:tbl>
          </a:graphicData>
        </a:graphic>
      </p:graphicFrame>
      <p:pic>
        <p:nvPicPr>
          <p:cNvPr id="29704" name="Picture 8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475656" y="3212976"/>
            <a:ext cx="1872208" cy="218233"/>
          </a:xfrm>
          <a:prstGeom prst="rect">
            <a:avLst/>
          </a:prstGeom>
          <a:noFill/>
        </p:spPr>
      </p:pic>
      <p:pic>
        <p:nvPicPr>
          <p:cNvPr id="29703" name="Picture 7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475656" y="3573016"/>
            <a:ext cx="4133850" cy="371475"/>
          </a:xfrm>
          <a:prstGeom prst="rect">
            <a:avLst/>
          </a:prstGeom>
          <a:noFill/>
        </p:spPr>
      </p:pic>
      <p:pic>
        <p:nvPicPr>
          <p:cNvPr id="29702" name="Picture 6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475656" y="4149080"/>
            <a:ext cx="4038600" cy="371475"/>
          </a:xfrm>
          <a:prstGeom prst="rect">
            <a:avLst/>
          </a:prstGeom>
          <a:noFill/>
        </p:spPr>
      </p:pic>
      <p:pic>
        <p:nvPicPr>
          <p:cNvPr id="29701" name="Picture 5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475656" y="4725144"/>
            <a:ext cx="4019550" cy="342900"/>
          </a:xfrm>
          <a:prstGeom prst="rect">
            <a:avLst/>
          </a:prstGeom>
          <a:noFill/>
        </p:spPr>
      </p:pic>
      <p:pic>
        <p:nvPicPr>
          <p:cNvPr id="29700" name="Picture 4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475656" y="5301208"/>
            <a:ext cx="3024336" cy="264629"/>
          </a:xfrm>
          <a:prstGeom prst="rect">
            <a:avLst/>
          </a:prstGeom>
          <a:noFill/>
        </p:spPr>
      </p:pic>
      <p:sp>
        <p:nvSpPr>
          <p:cNvPr id="29705" name="Rectangle 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sp>
        <p:nvSpPr>
          <p:cNvPr id="29706" name="Rectangle 10"/>
          <p:cNvSpPr>
            <a:spLocks noChangeArrowheads="1"/>
          </p:cNvSpPr>
          <p:nvPr/>
        </p:nvSpPr>
        <p:spPr bwMode="auto">
          <a:xfrm>
            <a:off x="0" y="6381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zh-TW" altLang="zh-TW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新細明體" pitchFamily="18" charset="-120"/>
            </a:endParaRPr>
          </a:p>
        </p:txBody>
      </p:sp>
      <p:sp>
        <p:nvSpPr>
          <p:cNvPr id="29707" name="Rectangle 11"/>
          <p:cNvSpPr>
            <a:spLocks noChangeArrowheads="1"/>
          </p:cNvSpPr>
          <p:nvPr/>
        </p:nvSpPr>
        <p:spPr bwMode="auto">
          <a:xfrm>
            <a:off x="0" y="10096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zh-TW" altLang="zh-TW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新細明體" pitchFamily="18" charset="-120"/>
            </a:endParaRPr>
          </a:p>
        </p:txBody>
      </p:sp>
      <p:sp>
        <p:nvSpPr>
          <p:cNvPr id="29708" name="Rectangle 12"/>
          <p:cNvSpPr>
            <a:spLocks noChangeArrowheads="1"/>
          </p:cNvSpPr>
          <p:nvPr/>
        </p:nvSpPr>
        <p:spPr bwMode="auto">
          <a:xfrm>
            <a:off x="0" y="13811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zh-TW" altLang="zh-TW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新細明體" pitchFamily="18" charset="-120"/>
            </a:endParaRPr>
          </a:p>
        </p:txBody>
      </p:sp>
      <p:sp>
        <p:nvSpPr>
          <p:cNvPr id="29709" name="Rectangle 13"/>
          <p:cNvSpPr>
            <a:spLocks noChangeArrowheads="1"/>
          </p:cNvSpPr>
          <p:nvPr/>
        </p:nvSpPr>
        <p:spPr bwMode="auto">
          <a:xfrm>
            <a:off x="0" y="17240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zh-TW" altLang="zh-TW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新細明體" pitchFamily="18" charset="-120"/>
            </a:endParaRPr>
          </a:p>
        </p:txBody>
      </p:sp>
      <p:sp>
        <p:nvSpPr>
          <p:cNvPr id="29710" name="Rectangle 14"/>
          <p:cNvSpPr>
            <a:spLocks noChangeArrowheads="1"/>
          </p:cNvSpPr>
          <p:nvPr/>
        </p:nvSpPr>
        <p:spPr bwMode="auto">
          <a:xfrm>
            <a:off x="1403648" y="5661248"/>
            <a:ext cx="4032448" cy="615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en-US" altLang="zh-TW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新細明體" pitchFamily="18" charset="-120"/>
                <a:cs typeface="Times New Roman" pitchFamily="18" charset="0"/>
              </a:rPr>
              <a:t>The P/T ratio was once again computed: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altLang="zh-TW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新細明體" pitchFamily="18" charset="-120"/>
              <a:cs typeface="Times New Roman" pitchFamily="18" charset="0"/>
            </a:endParaRPr>
          </a:p>
        </p:txBody>
      </p:sp>
      <p:sp>
        <p:nvSpPr>
          <p:cNvPr id="29711" name="Rectangle 15"/>
          <p:cNvSpPr>
            <a:spLocks noChangeArrowheads="1"/>
          </p:cNvSpPr>
          <p:nvPr/>
        </p:nvSpPr>
        <p:spPr bwMode="auto">
          <a:xfrm>
            <a:off x="0" y="24669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zh-TW" altLang="zh-TW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新細明體" pitchFamily="18" charset="-120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3419872" y="1268760"/>
            <a:ext cx="223224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TW" b="1" dirty="0" smtClean="0">
                <a:solidFill>
                  <a:schemeClr val="accent3">
                    <a:lumMod val="75000"/>
                  </a:schemeClr>
                </a:solidFill>
              </a:rPr>
              <a:t>ANOVA Method</a:t>
            </a:r>
            <a:endParaRPr lang="zh-TW" altLang="en-US" b="1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19" name="圓形箭號 18">
            <a:hlinkClick r:id="rId8" action="ppaction://hlinksldjump"/>
          </p:cNvPr>
          <p:cNvSpPr/>
          <p:nvPr/>
        </p:nvSpPr>
        <p:spPr>
          <a:xfrm>
            <a:off x="8100392" y="6237312"/>
            <a:ext cx="288032" cy="792088"/>
          </a:xfrm>
          <a:prstGeom prst="circular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>
              <a:solidFill>
                <a:schemeClr val="tx1"/>
              </a:solidFill>
            </a:endParaRPr>
          </a:p>
        </p:txBody>
      </p:sp>
      <p:sp>
        <p:nvSpPr>
          <p:cNvPr id="20" name="投影片編號版面配置區 19"/>
          <p:cNvSpPr>
            <a:spLocks noGrp="1"/>
          </p:cNvSpPr>
          <p:nvPr>
            <p:ph type="sldNum" sz="quarter" idx="12"/>
          </p:nvPr>
        </p:nvSpPr>
        <p:spPr>
          <a:xfrm>
            <a:off x="6588224" y="6309320"/>
            <a:ext cx="2133600" cy="365125"/>
          </a:xfrm>
        </p:spPr>
        <p:txBody>
          <a:bodyPr/>
          <a:lstStyle/>
          <a:p>
            <a:r>
              <a:rPr lang="en-US" altLang="zh-TW" dirty="0" smtClean="0"/>
              <a:t>11</a:t>
            </a:r>
            <a:endParaRPr lang="zh-TW" altLang="en-US" dirty="0"/>
          </a:p>
        </p:txBody>
      </p:sp>
      <p:pic>
        <p:nvPicPr>
          <p:cNvPr id="39938" name="Picture 2" descr="C:\Users\use\Desktop\PIC2E8.tmp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1691681" y="5949280"/>
            <a:ext cx="3528392" cy="71114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字方塊 7"/>
          <p:cNvSpPr txBox="1"/>
          <p:nvPr/>
        </p:nvSpPr>
        <p:spPr>
          <a:xfrm>
            <a:off x="1403648" y="5013176"/>
            <a:ext cx="626469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2000" dirty="0" smtClean="0">
                <a:latin typeface="Times New Roman" pitchFamily="18" charset="0"/>
                <a:cs typeface="Times New Roman" pitchFamily="18" charset="0"/>
              </a:rPr>
              <a:t>We have the upper and lower bond of weight of nuts by table 4.1 and</a:t>
            </a:r>
            <a:endParaRPr lang="zh-TW" altLang="en-US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標題 3"/>
          <p:cNvSpPr>
            <a:spLocks noGrp="1"/>
          </p:cNvSpPr>
          <p:nvPr>
            <p:ph type="title"/>
          </p:nvPr>
        </p:nvSpPr>
        <p:spPr>
          <a:xfrm>
            <a:off x="539552" y="260648"/>
            <a:ext cx="8229600" cy="1143000"/>
          </a:xfrm>
        </p:spPr>
        <p:txBody>
          <a:bodyPr>
            <a:normAutofit/>
          </a:bodyPr>
          <a:lstStyle/>
          <a:p>
            <a:r>
              <a:rPr lang="en-US" altLang="zh-TW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4.Data Analysis</a:t>
            </a:r>
            <a:br>
              <a:rPr lang="en-US" altLang="zh-TW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altLang="zh-TW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Descriptive statistics of Nuts’ weight</a:t>
            </a:r>
            <a:endParaRPr lang="zh-TW" altLang="en-US" sz="20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5" name="表格 4"/>
          <p:cNvGraphicFramePr>
            <a:graphicFrameLocks noGrp="1"/>
          </p:cNvGraphicFramePr>
          <p:nvPr/>
        </p:nvGraphicFramePr>
        <p:xfrm>
          <a:off x="1403648" y="1556793"/>
          <a:ext cx="6264698" cy="3168352"/>
        </p:xfrm>
        <a:graphic>
          <a:graphicData uri="http://schemas.openxmlformats.org/drawingml/2006/table">
            <a:tbl>
              <a:tblPr/>
              <a:tblGrid>
                <a:gridCol w="1105535"/>
                <a:gridCol w="1105535"/>
                <a:gridCol w="1179237"/>
                <a:gridCol w="1105535"/>
                <a:gridCol w="832750"/>
                <a:gridCol w="936106"/>
              </a:tblGrid>
              <a:tr h="40882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200" b="1" kern="0" dirty="0">
                          <a:latin typeface="Times New Roman"/>
                          <a:ea typeface="標楷體"/>
                        </a:rPr>
                        <a:t>Operators</a:t>
                      </a:r>
                      <a:endParaRPr lang="zh-TW" sz="1200" b="1" kern="100" dirty="0">
                        <a:latin typeface="Times New Roman"/>
                        <a:ea typeface="新細明體"/>
                      </a:endParaRPr>
                    </a:p>
                  </a:txBody>
                  <a:tcPr marL="8497" marR="8497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200" b="1" kern="0" dirty="0">
                          <a:latin typeface="Times New Roman"/>
                          <a:ea typeface="標楷體"/>
                        </a:rPr>
                        <a:t>N</a:t>
                      </a:r>
                      <a:endParaRPr lang="zh-TW" sz="1200" b="1" kern="100" dirty="0">
                        <a:latin typeface="Times New Roman"/>
                        <a:ea typeface="新細明體"/>
                      </a:endParaRPr>
                    </a:p>
                  </a:txBody>
                  <a:tcPr marL="8497" marR="8497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200" b="1" kern="0" dirty="0">
                          <a:latin typeface="Times New Roman"/>
                          <a:ea typeface="標楷體"/>
                        </a:rPr>
                        <a:t>Mean</a:t>
                      </a:r>
                      <a:endParaRPr lang="zh-TW" sz="1200" b="1" kern="100" dirty="0">
                        <a:latin typeface="Times New Roman"/>
                        <a:ea typeface="新細明體"/>
                      </a:endParaRPr>
                    </a:p>
                  </a:txBody>
                  <a:tcPr marL="8497" marR="8497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200" b="1" kern="0" dirty="0" err="1">
                          <a:latin typeface="Times New Roman"/>
                          <a:ea typeface="標楷體"/>
                        </a:rPr>
                        <a:t>StDev</a:t>
                      </a:r>
                      <a:endParaRPr lang="zh-TW" sz="1200" b="1" kern="100" dirty="0">
                        <a:latin typeface="Times New Roman"/>
                        <a:ea typeface="新細明體"/>
                      </a:endParaRPr>
                    </a:p>
                  </a:txBody>
                  <a:tcPr marL="8497" marR="8497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200" b="1" kern="0">
                          <a:latin typeface="Times New Roman"/>
                          <a:ea typeface="標楷體"/>
                        </a:rPr>
                        <a:t>Min</a:t>
                      </a:r>
                      <a:endParaRPr lang="zh-TW" sz="1200" b="1" kern="100">
                        <a:latin typeface="Times New Roman"/>
                        <a:ea typeface="新細明體"/>
                      </a:endParaRPr>
                    </a:p>
                  </a:txBody>
                  <a:tcPr marL="8497" marR="8497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200" b="1" kern="0" dirty="0">
                          <a:latin typeface="Times New Roman"/>
                          <a:ea typeface="標楷體"/>
                        </a:rPr>
                        <a:t>Max</a:t>
                      </a:r>
                      <a:endParaRPr lang="zh-TW" sz="1200" b="1" kern="100" dirty="0">
                        <a:latin typeface="Times New Roman"/>
                        <a:ea typeface="新細明體"/>
                      </a:endParaRPr>
                    </a:p>
                  </a:txBody>
                  <a:tcPr marL="8497" marR="8497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0C0C0"/>
                    </a:solidFill>
                  </a:tcPr>
                </a:tc>
              </a:tr>
              <a:tr h="562127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 kern="0" dirty="0" err="1">
                          <a:latin typeface="Times New Roman"/>
                          <a:ea typeface="標楷體"/>
                        </a:rPr>
                        <a:t>Qwoop</a:t>
                      </a:r>
                      <a:endParaRPr lang="zh-TW" sz="1400" kern="100" dirty="0">
                        <a:latin typeface="Times New Roman"/>
                        <a:ea typeface="新細明體"/>
                      </a:endParaRPr>
                    </a:p>
                  </a:txBody>
                  <a:tcPr marL="8497" marR="8497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 kern="0" dirty="0">
                          <a:latin typeface="Times New Roman"/>
                          <a:ea typeface="新細明體"/>
                        </a:rPr>
                        <a:t>60</a:t>
                      </a:r>
                      <a:endParaRPr lang="zh-TW" sz="1400" kern="100" dirty="0">
                        <a:latin typeface="Times New Roman"/>
                        <a:ea typeface="新細明體"/>
                      </a:endParaRPr>
                    </a:p>
                  </a:txBody>
                  <a:tcPr marL="8497" marR="8497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 dirty="0">
                          <a:latin typeface="Times New Roman"/>
                          <a:ea typeface="新細明體"/>
                        </a:rPr>
                        <a:t>10.208</a:t>
                      </a:r>
                      <a:endParaRPr lang="zh-TW" sz="1400" kern="100" dirty="0">
                        <a:latin typeface="Times New Roman"/>
                        <a:ea typeface="新細明體"/>
                      </a:endParaRPr>
                    </a:p>
                  </a:txBody>
                  <a:tcPr marL="17780" marR="177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 dirty="0">
                          <a:latin typeface="Times New Roman"/>
                          <a:ea typeface="新細明體"/>
                        </a:rPr>
                        <a:t>0.133</a:t>
                      </a:r>
                      <a:endParaRPr lang="zh-TW" sz="1400" kern="100" dirty="0">
                        <a:latin typeface="Times New Roman"/>
                        <a:ea typeface="新細明體"/>
                      </a:endParaRPr>
                    </a:p>
                  </a:txBody>
                  <a:tcPr marL="17780" marR="177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>
                          <a:latin typeface="Times New Roman"/>
                          <a:ea typeface="新細明體"/>
                        </a:rPr>
                        <a:t>10.062</a:t>
                      </a:r>
                      <a:endParaRPr lang="zh-TW" sz="1400" kern="100">
                        <a:latin typeface="Times New Roman"/>
                        <a:ea typeface="新細明體"/>
                      </a:endParaRPr>
                    </a:p>
                  </a:txBody>
                  <a:tcPr marL="17780" marR="177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>
                          <a:latin typeface="Times New Roman"/>
                          <a:ea typeface="新細明體"/>
                        </a:rPr>
                        <a:t>10.682</a:t>
                      </a:r>
                      <a:endParaRPr lang="zh-TW" sz="1400" kern="100">
                        <a:latin typeface="Times New Roman"/>
                        <a:ea typeface="新細明體"/>
                      </a:endParaRPr>
                    </a:p>
                  </a:txBody>
                  <a:tcPr marL="17780" marR="177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562127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 kern="0">
                          <a:latin typeface="Times New Roman"/>
                          <a:ea typeface="標楷體"/>
                        </a:rPr>
                        <a:t>Wendy</a:t>
                      </a:r>
                      <a:endParaRPr lang="zh-TW" sz="1400" kern="100">
                        <a:latin typeface="Times New Roman"/>
                        <a:ea typeface="新細明體"/>
                      </a:endParaRPr>
                    </a:p>
                  </a:txBody>
                  <a:tcPr marL="8497" marR="8497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 kern="0">
                          <a:latin typeface="Times New Roman"/>
                          <a:ea typeface="標楷體"/>
                        </a:rPr>
                        <a:t>60</a:t>
                      </a:r>
                      <a:endParaRPr lang="zh-TW" sz="1400" kern="100">
                        <a:latin typeface="Times New Roman"/>
                        <a:ea typeface="新細明體"/>
                      </a:endParaRPr>
                    </a:p>
                  </a:txBody>
                  <a:tcPr marL="8497" marR="8497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 dirty="0">
                          <a:latin typeface="Times New Roman"/>
                          <a:ea typeface="新細明體"/>
                        </a:rPr>
                        <a:t>10.208</a:t>
                      </a:r>
                      <a:endParaRPr lang="zh-TW" sz="1400" kern="100" dirty="0">
                        <a:latin typeface="Times New Roman"/>
                        <a:ea typeface="新細明體"/>
                      </a:endParaRPr>
                    </a:p>
                  </a:txBody>
                  <a:tcPr marL="17780" marR="177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 dirty="0">
                          <a:latin typeface="Times New Roman"/>
                          <a:ea typeface="新細明體"/>
                        </a:rPr>
                        <a:t>0.133</a:t>
                      </a:r>
                      <a:endParaRPr lang="zh-TW" sz="1400" kern="100" dirty="0">
                        <a:latin typeface="Times New Roman"/>
                        <a:ea typeface="新細明體"/>
                      </a:endParaRPr>
                    </a:p>
                  </a:txBody>
                  <a:tcPr marL="17780" marR="177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 dirty="0">
                          <a:latin typeface="Times New Roman"/>
                          <a:ea typeface="新細明體"/>
                        </a:rPr>
                        <a:t>10.061</a:t>
                      </a:r>
                      <a:endParaRPr lang="zh-TW" sz="1400" kern="100" dirty="0">
                        <a:latin typeface="Times New Roman"/>
                        <a:ea typeface="新細明體"/>
                      </a:endParaRPr>
                    </a:p>
                  </a:txBody>
                  <a:tcPr marL="17780" marR="177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 dirty="0">
                          <a:latin typeface="Times New Roman"/>
                          <a:ea typeface="新細明體"/>
                        </a:rPr>
                        <a:t>10.682</a:t>
                      </a:r>
                      <a:endParaRPr lang="zh-TW" sz="1400" kern="100" dirty="0">
                        <a:latin typeface="Times New Roman"/>
                        <a:ea typeface="新細明體"/>
                      </a:endParaRPr>
                    </a:p>
                  </a:txBody>
                  <a:tcPr marL="17780" marR="177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562127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 kern="0">
                          <a:latin typeface="Times New Roman"/>
                          <a:ea typeface="標楷體"/>
                        </a:rPr>
                        <a:t>Tony</a:t>
                      </a:r>
                      <a:endParaRPr lang="zh-TW" sz="1400" kern="100">
                        <a:latin typeface="Times New Roman"/>
                        <a:ea typeface="新細明體"/>
                      </a:endParaRPr>
                    </a:p>
                  </a:txBody>
                  <a:tcPr marL="8497" marR="8497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 kern="0">
                          <a:latin typeface="Times New Roman"/>
                          <a:ea typeface="標楷體"/>
                        </a:rPr>
                        <a:t>60</a:t>
                      </a:r>
                      <a:endParaRPr lang="zh-TW" sz="1400" kern="100">
                        <a:latin typeface="Times New Roman"/>
                        <a:ea typeface="新細明體"/>
                      </a:endParaRPr>
                    </a:p>
                  </a:txBody>
                  <a:tcPr marL="8497" marR="8497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>
                          <a:latin typeface="Times New Roman"/>
                          <a:ea typeface="新細明體"/>
                        </a:rPr>
                        <a:t>10.208</a:t>
                      </a:r>
                      <a:endParaRPr lang="zh-TW" sz="1400" kern="100">
                        <a:latin typeface="Times New Roman"/>
                        <a:ea typeface="新細明體"/>
                      </a:endParaRPr>
                    </a:p>
                  </a:txBody>
                  <a:tcPr marL="17780" marR="177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>
                          <a:latin typeface="Times New Roman"/>
                          <a:ea typeface="新細明體"/>
                        </a:rPr>
                        <a:t>0.133</a:t>
                      </a:r>
                      <a:endParaRPr lang="zh-TW" sz="1400" kern="100">
                        <a:latin typeface="Times New Roman"/>
                        <a:ea typeface="新細明體"/>
                      </a:endParaRPr>
                    </a:p>
                  </a:txBody>
                  <a:tcPr marL="17780" marR="177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>
                          <a:latin typeface="Times New Roman"/>
                          <a:ea typeface="新細明體"/>
                        </a:rPr>
                        <a:t>10.062</a:t>
                      </a:r>
                      <a:endParaRPr lang="zh-TW" sz="1400" kern="100">
                        <a:latin typeface="Times New Roman"/>
                        <a:ea typeface="新細明體"/>
                      </a:endParaRPr>
                    </a:p>
                  </a:txBody>
                  <a:tcPr marL="17780" marR="177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 dirty="0">
                          <a:latin typeface="Times New Roman"/>
                          <a:ea typeface="新細明體"/>
                        </a:rPr>
                        <a:t>10.682</a:t>
                      </a:r>
                      <a:endParaRPr lang="zh-TW" sz="1400" kern="100" dirty="0">
                        <a:latin typeface="Times New Roman"/>
                        <a:ea typeface="新細明體"/>
                      </a:endParaRPr>
                    </a:p>
                  </a:txBody>
                  <a:tcPr marL="17780" marR="177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511024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 b="1" kern="0" dirty="0">
                          <a:latin typeface="Times New Roman"/>
                          <a:ea typeface="標楷體"/>
                        </a:rPr>
                        <a:t>Total</a:t>
                      </a:r>
                      <a:endParaRPr lang="zh-TW" sz="1400" b="1" kern="100" dirty="0">
                        <a:latin typeface="Times New Roman"/>
                        <a:ea typeface="新細明體"/>
                      </a:endParaRPr>
                    </a:p>
                  </a:txBody>
                  <a:tcPr marL="8497" marR="8497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 b="1" kern="0" dirty="0">
                          <a:latin typeface="Times New Roman"/>
                          <a:ea typeface="標楷體"/>
                        </a:rPr>
                        <a:t>Mean</a:t>
                      </a:r>
                      <a:endParaRPr lang="zh-TW" sz="1400" b="1" kern="100" dirty="0">
                        <a:latin typeface="Times New Roman"/>
                        <a:ea typeface="新細明體"/>
                      </a:endParaRPr>
                    </a:p>
                  </a:txBody>
                  <a:tcPr marL="8497" marR="8497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 b="1" kern="0" dirty="0" err="1">
                          <a:latin typeface="Times New Roman"/>
                          <a:ea typeface="標楷體"/>
                        </a:rPr>
                        <a:t>StDev</a:t>
                      </a:r>
                      <a:endParaRPr lang="zh-TW" sz="1400" b="1" kern="100" dirty="0">
                        <a:latin typeface="Times New Roman"/>
                        <a:ea typeface="新細明體"/>
                      </a:endParaRPr>
                    </a:p>
                  </a:txBody>
                  <a:tcPr marL="8497" marR="8497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 b="1" kern="0" dirty="0">
                          <a:latin typeface="Times New Roman"/>
                          <a:ea typeface="標楷體"/>
                        </a:rPr>
                        <a:t>Operators</a:t>
                      </a:r>
                      <a:endParaRPr lang="zh-TW" sz="1400" b="1" kern="100" dirty="0">
                        <a:latin typeface="Times New Roman"/>
                        <a:ea typeface="新細明體"/>
                      </a:endParaRPr>
                    </a:p>
                  </a:txBody>
                  <a:tcPr marL="8497" marR="8497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 b="1" kern="0" dirty="0">
                          <a:latin typeface="Times New Roman"/>
                          <a:ea typeface="標楷體"/>
                        </a:rPr>
                        <a:t>Parts</a:t>
                      </a:r>
                      <a:endParaRPr lang="zh-TW" sz="1400" b="1" kern="100" dirty="0">
                        <a:latin typeface="Times New Roman"/>
                        <a:ea typeface="新細明體"/>
                      </a:endParaRPr>
                    </a:p>
                  </a:txBody>
                  <a:tcPr marL="8497" marR="8497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 b="1" kern="0" dirty="0">
                          <a:latin typeface="Times New Roman"/>
                          <a:ea typeface="標楷體"/>
                        </a:rPr>
                        <a:t>Replication</a:t>
                      </a:r>
                      <a:endParaRPr lang="zh-TW" sz="1400" b="1" kern="100" dirty="0">
                        <a:latin typeface="Times New Roman"/>
                        <a:ea typeface="新細明體"/>
                      </a:endParaRPr>
                    </a:p>
                  </a:txBody>
                  <a:tcPr marL="8497" marR="8497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0C0C0"/>
                    </a:solidFill>
                  </a:tcPr>
                </a:tc>
              </a:tr>
              <a:tr h="562127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 kern="0" dirty="0">
                          <a:latin typeface="Times New Roman"/>
                          <a:ea typeface="標楷體"/>
                        </a:rPr>
                        <a:t>180</a:t>
                      </a:r>
                      <a:endParaRPr lang="zh-TW" sz="1400" kern="100" dirty="0">
                        <a:latin typeface="Times New Roman"/>
                        <a:ea typeface="新細明體"/>
                      </a:endParaRPr>
                    </a:p>
                  </a:txBody>
                  <a:tcPr marL="8497" marR="8497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 dirty="0">
                          <a:solidFill>
                            <a:srgbClr val="FF0000"/>
                          </a:solidFill>
                          <a:latin typeface="Times New Roman"/>
                          <a:ea typeface="標楷體"/>
                        </a:rPr>
                        <a:t>10.208</a:t>
                      </a:r>
                      <a:endParaRPr lang="zh-TW" sz="1400" kern="100" dirty="0">
                        <a:solidFill>
                          <a:srgbClr val="FF0000"/>
                        </a:solidFill>
                        <a:latin typeface="Times New Roman"/>
                        <a:ea typeface="新細明體"/>
                      </a:endParaRPr>
                    </a:p>
                  </a:txBody>
                  <a:tcPr marL="17780" marR="177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 dirty="0">
                          <a:solidFill>
                            <a:srgbClr val="FF0000"/>
                          </a:solidFill>
                          <a:latin typeface="Times New Roman"/>
                          <a:ea typeface="標楷體"/>
                        </a:rPr>
                        <a:t>0.132</a:t>
                      </a:r>
                      <a:endParaRPr lang="zh-TW" sz="1400" kern="100" dirty="0">
                        <a:solidFill>
                          <a:srgbClr val="FF0000"/>
                        </a:solidFill>
                        <a:latin typeface="Times New Roman"/>
                        <a:ea typeface="新細明體"/>
                      </a:endParaRPr>
                    </a:p>
                  </a:txBody>
                  <a:tcPr marL="17780" marR="177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 dirty="0">
                          <a:latin typeface="Times New Roman"/>
                          <a:ea typeface="標楷體"/>
                        </a:rPr>
                        <a:t>3</a:t>
                      </a:r>
                      <a:endParaRPr lang="zh-TW" sz="1400" kern="100" dirty="0">
                        <a:latin typeface="Times New Roman"/>
                        <a:ea typeface="新細明體"/>
                      </a:endParaRPr>
                    </a:p>
                  </a:txBody>
                  <a:tcPr marL="17780" marR="177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 dirty="0">
                          <a:latin typeface="Times New Roman"/>
                          <a:ea typeface="標楷體"/>
                        </a:rPr>
                        <a:t>30</a:t>
                      </a:r>
                      <a:endParaRPr lang="zh-TW" sz="1400" kern="100" dirty="0">
                        <a:latin typeface="Times New Roman"/>
                        <a:ea typeface="新細明體"/>
                      </a:endParaRPr>
                    </a:p>
                  </a:txBody>
                  <a:tcPr marL="17780" marR="177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 dirty="0">
                          <a:latin typeface="Times New Roman"/>
                          <a:ea typeface="標楷體"/>
                        </a:rPr>
                        <a:t>2</a:t>
                      </a:r>
                      <a:endParaRPr lang="zh-TW" sz="1400" kern="100" dirty="0">
                        <a:latin typeface="Times New Roman"/>
                        <a:ea typeface="新細明體"/>
                      </a:endParaRPr>
                    </a:p>
                  </a:txBody>
                  <a:tcPr marL="17780" marR="177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graphicFrame>
        <p:nvGraphicFramePr>
          <p:cNvPr id="2049" name="Object 1"/>
          <p:cNvGraphicFramePr>
            <a:graphicFrameLocks noChangeAspect="1"/>
          </p:cNvGraphicFramePr>
          <p:nvPr/>
        </p:nvGraphicFramePr>
        <p:xfrm>
          <a:off x="2843808" y="5373216"/>
          <a:ext cx="864096" cy="338632"/>
        </p:xfrm>
        <a:graphic>
          <a:graphicData uri="http://schemas.openxmlformats.org/presentationml/2006/ole">
            <p:oleObj spid="_x0000_s34818" name="Equation" r:id="rId4" imgW="545626" imgH="215713" progId="">
              <p:embed/>
            </p:oleObj>
          </a:graphicData>
        </a:graphic>
      </p:graphicFrame>
      <p:sp>
        <p:nvSpPr>
          <p:cNvPr id="9" name="矩形 8"/>
          <p:cNvSpPr/>
          <p:nvPr/>
        </p:nvSpPr>
        <p:spPr>
          <a:xfrm>
            <a:off x="1403648" y="5805264"/>
            <a:ext cx="583264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TW" sz="2000" dirty="0" smtClean="0">
                <a:latin typeface="Times New Roman" pitchFamily="18" charset="0"/>
                <a:cs typeface="Times New Roman" pitchFamily="18" charset="0"/>
              </a:rPr>
              <a:t>The upper and lower bond of nuts’ weight is</a:t>
            </a:r>
            <a:endParaRPr lang="zh-TW" altLang="en-US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投影片編號版面配置區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altLang="zh-TW" dirty="0" smtClean="0"/>
              <a:t>12</a:t>
            </a:r>
            <a:endParaRPr lang="zh-TW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1547664" y="6165304"/>
            <a:ext cx="154080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dirty="0" smtClean="0">
                <a:solidFill>
                  <a:srgbClr val="FF0000"/>
                </a:solidFill>
              </a:rPr>
              <a:t>(9.68 , 10.736)</a:t>
            </a:r>
            <a:endParaRPr lang="zh-TW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TW" sz="4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4.Data Analysis</a:t>
            </a:r>
            <a:r>
              <a:rPr lang="en-US" altLang="zh-TW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altLang="zh-TW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altLang="zh-TW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Normal probability plot of Weight of Nuts</a:t>
            </a:r>
            <a:endParaRPr lang="zh-TW" altLang="en-US" sz="20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文字方塊 5"/>
          <p:cNvSpPr txBox="1"/>
          <p:nvPr/>
        </p:nvSpPr>
        <p:spPr>
          <a:xfrm>
            <a:off x="5436096" y="1844824"/>
            <a:ext cx="3851920" cy="35855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sz="2000" b="1" dirty="0" smtClean="0">
                <a:latin typeface="Times New Roman" pitchFamily="18" charset="0"/>
                <a:cs typeface="Times New Roman" pitchFamily="18" charset="0"/>
              </a:rPr>
              <a:t>Anderson-darling Test</a:t>
            </a:r>
          </a:p>
          <a:p>
            <a:pPr>
              <a:lnSpc>
                <a:spcPct val="150000"/>
              </a:lnSpc>
            </a:pPr>
            <a:r>
              <a:rPr lang="en-US" altLang="zh-TW" dirty="0" smtClean="0">
                <a:latin typeface="Times New Roman" pitchFamily="18" charset="0"/>
                <a:cs typeface="Times New Roman" pitchFamily="18" charset="0"/>
              </a:rPr>
              <a:t>Ho: Data from normal distribution</a:t>
            </a:r>
          </a:p>
          <a:p>
            <a:pPr>
              <a:lnSpc>
                <a:spcPct val="150000"/>
              </a:lnSpc>
            </a:pPr>
            <a:r>
              <a:rPr lang="en-US" altLang="zh-TW" dirty="0" smtClean="0">
                <a:latin typeface="Times New Roman" pitchFamily="18" charset="0"/>
                <a:cs typeface="Times New Roman" pitchFamily="18" charset="0"/>
              </a:rPr>
              <a:t>Ha: Data do not from</a:t>
            </a:r>
            <a:r>
              <a:rPr lang="en-US" altLang="zh-TW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TW" dirty="0" smtClean="0">
                <a:latin typeface="Times New Roman" pitchFamily="18" charset="0"/>
                <a:cs typeface="Times New Roman" pitchFamily="18" charset="0"/>
              </a:rPr>
              <a:t>normal  </a:t>
            </a:r>
          </a:p>
          <a:p>
            <a:pPr>
              <a:lnSpc>
                <a:spcPct val="150000"/>
              </a:lnSpc>
            </a:pPr>
            <a:r>
              <a:rPr lang="en-US" altLang="zh-TW" dirty="0" smtClean="0">
                <a:latin typeface="Times New Roman" pitchFamily="18" charset="0"/>
                <a:cs typeface="Times New Roman" pitchFamily="18" charset="0"/>
              </a:rPr>
              <a:t>       distribution</a:t>
            </a:r>
          </a:p>
          <a:p>
            <a:endParaRPr lang="en-US" altLang="zh-TW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TW" dirty="0" smtClean="0">
                <a:latin typeface="Times New Roman" pitchFamily="18" charset="0"/>
                <a:cs typeface="Times New Roman" pitchFamily="18" charset="0"/>
              </a:rPr>
              <a:t>All the P-value are smaller than 0.05, therefore, it is significant that the data (weight of nuts) do not from normal distribution.</a:t>
            </a:r>
            <a:endParaRPr lang="zh-TW" altLang="en-US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34819" name="Object 3"/>
          <p:cNvGraphicFramePr>
            <a:graphicFrameLocks noChangeAspect="1"/>
          </p:cNvGraphicFramePr>
          <p:nvPr/>
        </p:nvGraphicFramePr>
        <p:xfrm>
          <a:off x="179512" y="1916832"/>
          <a:ext cx="5298130" cy="3528392"/>
        </p:xfrm>
        <a:graphic>
          <a:graphicData uri="http://schemas.openxmlformats.org/presentationml/2006/ole">
            <p:oleObj spid="_x0000_s35842" name="Graph" r:id="rId4" imgW="5486400" imgH="3657600" progId="">
              <p:embed/>
            </p:oleObj>
          </a:graphicData>
        </a:graphic>
      </p:graphicFrame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altLang="zh-TW" dirty="0" smtClean="0"/>
              <a:t>13</a:t>
            </a:r>
            <a:endParaRPr lang="zh-TW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48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48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7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3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9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9" dur="5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altLang="zh-TW" sz="4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      4.Data Analysis</a:t>
            </a:r>
            <a:r>
              <a:rPr lang="en-US" altLang="zh-TW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altLang="zh-TW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altLang="zh-TW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             R - chart for Weight of Nuts</a:t>
            </a:r>
            <a:endParaRPr lang="zh-TW" altLang="en-US" sz="20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35845" name="Object 5"/>
          <p:cNvGraphicFramePr>
            <a:graphicFrameLocks noChangeAspect="1"/>
          </p:cNvGraphicFramePr>
          <p:nvPr/>
        </p:nvGraphicFramePr>
        <p:xfrm>
          <a:off x="467544" y="1628800"/>
          <a:ext cx="3816424" cy="2542596"/>
        </p:xfrm>
        <a:graphic>
          <a:graphicData uri="http://schemas.openxmlformats.org/presentationml/2006/ole">
            <p:oleObj spid="_x0000_s36866" name="Graph" r:id="rId4" imgW="5486400" imgH="3657600" progId="">
              <p:embed/>
            </p:oleObj>
          </a:graphicData>
        </a:graphic>
      </p:graphicFrame>
      <p:graphicFrame>
        <p:nvGraphicFramePr>
          <p:cNvPr id="35846" name="Object 6"/>
          <p:cNvGraphicFramePr>
            <a:graphicFrameLocks noChangeAspect="1"/>
          </p:cNvGraphicFramePr>
          <p:nvPr/>
        </p:nvGraphicFramePr>
        <p:xfrm>
          <a:off x="4644008" y="836712"/>
          <a:ext cx="3999097" cy="2664296"/>
        </p:xfrm>
        <a:graphic>
          <a:graphicData uri="http://schemas.openxmlformats.org/presentationml/2006/ole">
            <p:oleObj spid="_x0000_s36867" name="Graph" r:id="rId5" imgW="5486400" imgH="3657600" progId="">
              <p:embed/>
            </p:oleObj>
          </a:graphicData>
        </a:graphic>
      </p:graphicFrame>
      <p:graphicFrame>
        <p:nvGraphicFramePr>
          <p:cNvPr id="35847" name="Object 7"/>
          <p:cNvGraphicFramePr>
            <a:graphicFrameLocks noChangeAspect="1"/>
          </p:cNvGraphicFramePr>
          <p:nvPr/>
        </p:nvGraphicFramePr>
        <p:xfrm>
          <a:off x="4644008" y="3933056"/>
          <a:ext cx="3999054" cy="2664296"/>
        </p:xfrm>
        <a:graphic>
          <a:graphicData uri="http://schemas.openxmlformats.org/presentationml/2006/ole">
            <p:oleObj spid="_x0000_s36868" name="Graph" r:id="rId6" imgW="5486400" imgH="3657600" progId="">
              <p:embed/>
            </p:oleObj>
          </a:graphicData>
        </a:graphic>
      </p:graphicFrame>
      <p:sp>
        <p:nvSpPr>
          <p:cNvPr id="6" name="圓角矩形 5"/>
          <p:cNvSpPr/>
          <p:nvPr/>
        </p:nvSpPr>
        <p:spPr>
          <a:xfrm>
            <a:off x="395536" y="4509120"/>
            <a:ext cx="3960440" cy="2016224"/>
          </a:xfrm>
          <a:prstGeom prst="roundRect">
            <a:avLst/>
          </a:prstGeom>
          <a:solidFill>
            <a:schemeClr val="bg2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7" name="文字方塊 6"/>
          <p:cNvSpPr txBox="1"/>
          <p:nvPr/>
        </p:nvSpPr>
        <p:spPr>
          <a:xfrm>
            <a:off x="611560" y="4581128"/>
            <a:ext cx="345638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TW" sz="2000" dirty="0" smtClean="0">
                <a:latin typeface="Times New Roman" pitchFamily="18" charset="0"/>
                <a:cs typeface="Times New Roman" pitchFamily="18" charset="0"/>
              </a:rPr>
              <a:t>Figures show that the R-chart in control indicating  all the samples lie between control limits.</a:t>
            </a:r>
            <a:endParaRPr lang="zh-TW" altLang="en-US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投影片編號版面配置區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altLang="zh-TW" dirty="0" smtClean="0"/>
              <a:t>14</a:t>
            </a:r>
            <a:endParaRPr lang="zh-TW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58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58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58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58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58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58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TW" sz="3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4.Data Analysis</a:t>
            </a:r>
            <a:r>
              <a:rPr lang="en-US" altLang="zh-TW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altLang="zh-TW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altLang="zh-TW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Gauge Repeatability and Reproducibility for Weight of Nuts</a:t>
            </a:r>
            <a:endParaRPr lang="zh-TW" altLang="en-US" sz="20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/>
        </p:nvGraphicFramePr>
        <p:xfrm>
          <a:off x="1691680" y="1916832"/>
          <a:ext cx="5256584" cy="2232250"/>
        </p:xfrm>
        <a:graphic>
          <a:graphicData uri="http://schemas.openxmlformats.org/drawingml/2006/table">
            <a:tbl>
              <a:tblPr/>
              <a:tblGrid>
                <a:gridCol w="1156878"/>
                <a:gridCol w="969691"/>
                <a:gridCol w="1018789"/>
                <a:gridCol w="773298"/>
                <a:gridCol w="773298"/>
                <a:gridCol w="564630"/>
              </a:tblGrid>
              <a:tr h="48593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 dirty="0">
                          <a:latin typeface="Times New Roman"/>
                          <a:ea typeface="新細明體"/>
                        </a:rPr>
                        <a:t>Source</a:t>
                      </a:r>
                      <a:endParaRPr lang="zh-TW" sz="1200" kern="100" dirty="0">
                        <a:latin typeface="Times New Roman"/>
                        <a:ea typeface="新細明體"/>
                      </a:endParaRPr>
                    </a:p>
                  </a:txBody>
                  <a:tcPr marL="17780" marR="1778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 dirty="0">
                          <a:latin typeface="Times New Roman"/>
                          <a:ea typeface="新細明體"/>
                        </a:rPr>
                        <a:t> </a:t>
                      </a:r>
                      <a:r>
                        <a:rPr lang="en-US" sz="1200" kern="0" dirty="0" err="1">
                          <a:latin typeface="Times New Roman"/>
                          <a:ea typeface="新細明體"/>
                        </a:rPr>
                        <a:t>VarComp</a:t>
                      </a:r>
                      <a:endParaRPr lang="zh-TW" sz="1200" kern="100" dirty="0">
                        <a:latin typeface="Times New Roman"/>
                        <a:ea typeface="新細明體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 dirty="0">
                          <a:latin typeface="Times New Roman"/>
                          <a:ea typeface="新細明體"/>
                        </a:rPr>
                        <a:t>%Contribution</a:t>
                      </a:r>
                      <a:endParaRPr lang="zh-TW" sz="1200" kern="100" dirty="0">
                        <a:latin typeface="Times New Roman"/>
                        <a:ea typeface="新細明體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latin typeface="Times New Roman"/>
                          <a:ea typeface="新細明體"/>
                        </a:rPr>
                        <a:t>StdDev (SD)</a:t>
                      </a:r>
                      <a:endParaRPr lang="zh-TW" sz="1200" kern="100">
                        <a:latin typeface="Times New Roman"/>
                        <a:ea typeface="新細明體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latin typeface="Times New Roman"/>
                          <a:ea typeface="新細明體"/>
                        </a:rPr>
                        <a:t>(6 * SD)</a:t>
                      </a:r>
                      <a:endParaRPr lang="zh-TW" sz="1200" kern="100">
                        <a:latin typeface="Times New Roman"/>
                        <a:ea typeface="新細明體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latin typeface="Times New Roman"/>
                          <a:ea typeface="新細明體"/>
                        </a:rPr>
                        <a:t>(%SV)</a:t>
                      </a:r>
                      <a:endParaRPr lang="zh-TW" sz="1200" kern="100">
                        <a:latin typeface="Times New Roman"/>
                        <a:ea typeface="新細明體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105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kern="0">
                          <a:latin typeface="Times New Roman"/>
                          <a:ea typeface="新細明體"/>
                        </a:rPr>
                        <a:t>Total Gage R&amp;R</a:t>
                      </a:r>
                      <a:endParaRPr lang="zh-TW" sz="1200" kern="100">
                        <a:latin typeface="Times New Roman"/>
                        <a:ea typeface="新細明體"/>
                      </a:endParaRPr>
                    </a:p>
                  </a:txBody>
                  <a:tcPr marL="17780" marR="1778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0" dirty="0">
                          <a:latin typeface="Times New Roman" pitchFamily="18" charset="0"/>
                          <a:ea typeface="新細明體"/>
                          <a:cs typeface="Times New Roman" pitchFamily="18" charset="0"/>
                        </a:rPr>
                        <a:t>0.0000001           </a:t>
                      </a:r>
                      <a:endParaRPr lang="zh-TW" sz="1200" kern="100" dirty="0">
                        <a:latin typeface="Times New Roman" pitchFamily="18" charset="0"/>
                        <a:ea typeface="新細明體"/>
                        <a:cs typeface="Times New Roman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0" dirty="0">
                          <a:latin typeface="Times New Roman" pitchFamily="18" charset="0"/>
                          <a:ea typeface="新細明體"/>
                          <a:cs typeface="Times New Roman" pitchFamily="18" charset="0"/>
                        </a:rPr>
                        <a:t>0.00</a:t>
                      </a:r>
                      <a:endParaRPr lang="zh-TW" sz="1200" kern="100" dirty="0">
                        <a:latin typeface="Times New Roman" pitchFamily="18" charset="0"/>
                        <a:ea typeface="新細明體"/>
                        <a:cs typeface="Times New Roman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0" dirty="0">
                          <a:latin typeface="Times New Roman" pitchFamily="18" charset="0"/>
                          <a:ea typeface="新細明體"/>
                          <a:cs typeface="Times New Roman" pitchFamily="18" charset="0"/>
                        </a:rPr>
                        <a:t>0.000281           </a:t>
                      </a:r>
                      <a:endParaRPr lang="zh-TW" sz="1200" kern="100" dirty="0">
                        <a:latin typeface="Times New Roman" pitchFamily="18" charset="0"/>
                        <a:ea typeface="新細明體"/>
                        <a:cs typeface="Times New Roman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0" dirty="0">
                          <a:highlight>
                            <a:srgbClr val="FFFF00"/>
                          </a:highlight>
                          <a:latin typeface="Times New Roman" pitchFamily="18" charset="0"/>
                          <a:ea typeface="新細明體"/>
                          <a:cs typeface="Times New Roman" pitchFamily="18" charset="0"/>
                        </a:rPr>
                        <a:t>0.001684</a:t>
                      </a:r>
                      <a:endParaRPr lang="zh-TW" sz="1200" kern="100" dirty="0">
                        <a:latin typeface="Times New Roman" pitchFamily="18" charset="0"/>
                        <a:ea typeface="新細明體"/>
                        <a:cs typeface="Times New Roman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0">
                          <a:latin typeface="Times New Roman" pitchFamily="18" charset="0"/>
                          <a:ea typeface="新細明體"/>
                          <a:cs typeface="Times New Roman" pitchFamily="18" charset="0"/>
                        </a:rPr>
                        <a:t>0.19</a:t>
                      </a:r>
                      <a:endParaRPr lang="zh-TW" sz="1200" kern="100">
                        <a:latin typeface="Times New Roman" pitchFamily="18" charset="0"/>
                        <a:ea typeface="新細明體"/>
                        <a:cs typeface="Times New Roman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1053">
                <a:tc>
                  <a:txBody>
                    <a:bodyPr/>
                    <a:lstStyle/>
                    <a:p>
                      <a:pPr algn="r" latinLnBrk="1">
                        <a:spcAft>
                          <a:spcPts val="0"/>
                        </a:spcAft>
                      </a:pPr>
                      <a:r>
                        <a:rPr lang="en-US" sz="1200" kern="0">
                          <a:latin typeface="Times New Roman"/>
                          <a:ea typeface="新細明體"/>
                        </a:rPr>
                        <a:t>Repeatability  </a:t>
                      </a:r>
                      <a:endParaRPr lang="zh-TW" sz="1200" kern="100">
                        <a:latin typeface="Times New Roman"/>
                        <a:ea typeface="新細明體"/>
                      </a:endParaRPr>
                    </a:p>
                  </a:txBody>
                  <a:tcPr marL="17780" marR="1778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0">
                          <a:latin typeface="Times New Roman" pitchFamily="18" charset="0"/>
                          <a:ea typeface="新細明體"/>
                          <a:cs typeface="Times New Roman" pitchFamily="18" charset="0"/>
                        </a:rPr>
                        <a:t>0.0000001           </a:t>
                      </a:r>
                      <a:endParaRPr lang="zh-TW" sz="1200" kern="100">
                        <a:latin typeface="Times New Roman" pitchFamily="18" charset="0"/>
                        <a:ea typeface="新細明體"/>
                        <a:cs typeface="Times New Roman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0" dirty="0">
                          <a:latin typeface="Times New Roman" pitchFamily="18" charset="0"/>
                          <a:ea typeface="新細明體"/>
                          <a:cs typeface="Times New Roman" pitchFamily="18" charset="0"/>
                        </a:rPr>
                        <a:t>0.00</a:t>
                      </a:r>
                      <a:endParaRPr lang="zh-TW" sz="1200" kern="100" dirty="0">
                        <a:latin typeface="Times New Roman" pitchFamily="18" charset="0"/>
                        <a:ea typeface="新細明體"/>
                        <a:cs typeface="Times New Roman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0" dirty="0">
                          <a:latin typeface="Times New Roman" pitchFamily="18" charset="0"/>
                          <a:ea typeface="新細明體"/>
                          <a:cs typeface="Times New Roman" pitchFamily="18" charset="0"/>
                        </a:rPr>
                        <a:t>0.000266           </a:t>
                      </a:r>
                      <a:endParaRPr lang="zh-TW" sz="1200" kern="100" dirty="0">
                        <a:latin typeface="Times New Roman" pitchFamily="18" charset="0"/>
                        <a:ea typeface="新細明體"/>
                        <a:cs typeface="Times New Roman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0">
                          <a:latin typeface="Times New Roman" pitchFamily="18" charset="0"/>
                          <a:ea typeface="新細明體"/>
                          <a:cs typeface="Times New Roman" pitchFamily="18" charset="0"/>
                        </a:rPr>
                        <a:t>0.001596</a:t>
                      </a:r>
                      <a:endParaRPr lang="zh-TW" sz="1200" kern="100">
                        <a:latin typeface="Times New Roman" pitchFamily="18" charset="0"/>
                        <a:ea typeface="新細明體"/>
                        <a:cs typeface="Times New Roman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0">
                          <a:latin typeface="Times New Roman" pitchFamily="18" charset="0"/>
                          <a:ea typeface="新細明體"/>
                          <a:cs typeface="Times New Roman" pitchFamily="18" charset="0"/>
                        </a:rPr>
                        <a:t>0.18</a:t>
                      </a:r>
                      <a:endParaRPr lang="zh-TW" sz="1200" kern="100">
                        <a:latin typeface="Times New Roman" pitchFamily="18" charset="0"/>
                        <a:ea typeface="新細明體"/>
                        <a:cs typeface="Times New Roman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1053"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200" kern="0">
                          <a:latin typeface="Times New Roman"/>
                          <a:ea typeface="新細明體"/>
                        </a:rPr>
                        <a:t> Reproducibility</a:t>
                      </a:r>
                      <a:endParaRPr lang="zh-TW" sz="1200" kern="100">
                        <a:latin typeface="Times New Roman"/>
                        <a:ea typeface="新細明體"/>
                      </a:endParaRPr>
                    </a:p>
                  </a:txBody>
                  <a:tcPr marL="17780" marR="1778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0" dirty="0">
                          <a:latin typeface="Times New Roman" pitchFamily="18" charset="0"/>
                          <a:ea typeface="新細明體"/>
                          <a:cs typeface="Times New Roman" pitchFamily="18" charset="0"/>
                        </a:rPr>
                        <a:t>0.0000000           </a:t>
                      </a:r>
                      <a:endParaRPr lang="zh-TW" sz="1200" kern="100" dirty="0">
                        <a:latin typeface="Times New Roman" pitchFamily="18" charset="0"/>
                        <a:ea typeface="新細明體"/>
                        <a:cs typeface="Times New Roman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0">
                          <a:latin typeface="Times New Roman" pitchFamily="18" charset="0"/>
                          <a:ea typeface="新細明體"/>
                          <a:cs typeface="Times New Roman" pitchFamily="18" charset="0"/>
                        </a:rPr>
                        <a:t>0.00</a:t>
                      </a:r>
                      <a:endParaRPr lang="zh-TW" sz="1200" kern="100">
                        <a:latin typeface="Times New Roman" pitchFamily="18" charset="0"/>
                        <a:ea typeface="新細明體"/>
                        <a:cs typeface="Times New Roman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0" dirty="0">
                          <a:latin typeface="Times New Roman" pitchFamily="18" charset="0"/>
                          <a:ea typeface="新細明體"/>
                          <a:cs typeface="Times New Roman" pitchFamily="18" charset="0"/>
                        </a:rPr>
                        <a:t>0.000090           </a:t>
                      </a:r>
                      <a:endParaRPr lang="zh-TW" sz="1200" kern="100" dirty="0">
                        <a:latin typeface="Times New Roman" pitchFamily="18" charset="0"/>
                        <a:ea typeface="新細明體"/>
                        <a:cs typeface="Times New Roman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0" dirty="0">
                          <a:latin typeface="Times New Roman" pitchFamily="18" charset="0"/>
                          <a:ea typeface="新細明體"/>
                          <a:cs typeface="Times New Roman" pitchFamily="18" charset="0"/>
                        </a:rPr>
                        <a:t>0.000538</a:t>
                      </a:r>
                      <a:endParaRPr lang="zh-TW" sz="1200" kern="100" dirty="0">
                        <a:latin typeface="Times New Roman" pitchFamily="18" charset="0"/>
                        <a:ea typeface="新細明體"/>
                        <a:cs typeface="Times New Roman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0">
                          <a:latin typeface="Times New Roman" pitchFamily="18" charset="0"/>
                          <a:ea typeface="新細明體"/>
                          <a:cs typeface="Times New Roman" pitchFamily="18" charset="0"/>
                        </a:rPr>
                        <a:t>0.06</a:t>
                      </a:r>
                      <a:endParaRPr lang="zh-TW" sz="1200" kern="100">
                        <a:latin typeface="Times New Roman" pitchFamily="18" charset="0"/>
                        <a:ea typeface="新細明體"/>
                        <a:cs typeface="Times New Roman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105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kern="0">
                          <a:latin typeface="Times New Roman"/>
                          <a:ea typeface="新細明體"/>
                        </a:rPr>
                        <a:t>Part-To-Part</a:t>
                      </a:r>
                      <a:endParaRPr lang="zh-TW" sz="1200" kern="100">
                        <a:latin typeface="Times New Roman"/>
                        <a:ea typeface="新細明體"/>
                      </a:endParaRPr>
                    </a:p>
                  </a:txBody>
                  <a:tcPr marL="17780" marR="1778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0">
                          <a:latin typeface="Times New Roman" pitchFamily="18" charset="0"/>
                          <a:ea typeface="新細明體"/>
                          <a:cs typeface="Times New Roman" pitchFamily="18" charset="0"/>
                        </a:rPr>
                        <a:t>0.0230119         </a:t>
                      </a:r>
                      <a:endParaRPr lang="zh-TW" sz="1200" kern="100">
                        <a:latin typeface="Times New Roman" pitchFamily="18" charset="0"/>
                        <a:ea typeface="新細明體"/>
                        <a:cs typeface="Times New Roman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0">
                          <a:latin typeface="Times New Roman" pitchFamily="18" charset="0"/>
                          <a:ea typeface="新細明體"/>
                          <a:cs typeface="Times New Roman" pitchFamily="18" charset="0"/>
                        </a:rPr>
                        <a:t>100.00</a:t>
                      </a:r>
                      <a:endParaRPr lang="zh-TW" sz="1200" kern="100">
                        <a:latin typeface="Times New Roman" pitchFamily="18" charset="0"/>
                        <a:ea typeface="新細明體"/>
                        <a:cs typeface="Times New Roman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0">
                          <a:latin typeface="Times New Roman" pitchFamily="18" charset="0"/>
                          <a:ea typeface="新細明體"/>
                          <a:cs typeface="Times New Roman" pitchFamily="18" charset="0"/>
                        </a:rPr>
                        <a:t>0.151697         </a:t>
                      </a:r>
                      <a:endParaRPr lang="zh-TW" sz="1200" kern="100">
                        <a:latin typeface="Times New Roman" pitchFamily="18" charset="0"/>
                        <a:ea typeface="新細明體"/>
                        <a:cs typeface="Times New Roman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0" dirty="0">
                          <a:latin typeface="Times New Roman" pitchFamily="18" charset="0"/>
                          <a:ea typeface="新細明體"/>
                          <a:cs typeface="Times New Roman" pitchFamily="18" charset="0"/>
                        </a:rPr>
                        <a:t>0.910181</a:t>
                      </a:r>
                      <a:endParaRPr lang="zh-TW" sz="1200" kern="100" dirty="0">
                        <a:latin typeface="Times New Roman" pitchFamily="18" charset="0"/>
                        <a:ea typeface="新細明體"/>
                        <a:cs typeface="Times New Roman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0" dirty="0">
                          <a:latin typeface="Times New Roman" pitchFamily="18" charset="0"/>
                          <a:ea typeface="新細明體"/>
                          <a:cs typeface="Times New Roman" pitchFamily="18" charset="0"/>
                        </a:rPr>
                        <a:t>100.00</a:t>
                      </a:r>
                      <a:endParaRPr lang="zh-TW" sz="1200" kern="100" dirty="0">
                        <a:latin typeface="Times New Roman" pitchFamily="18" charset="0"/>
                        <a:ea typeface="新細明體"/>
                        <a:cs typeface="Times New Roman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105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kern="0">
                          <a:latin typeface="Times New Roman"/>
                          <a:ea typeface="新細明體"/>
                        </a:rPr>
                        <a:t>Total Variation</a:t>
                      </a:r>
                      <a:endParaRPr lang="zh-TW" sz="1200" kern="100">
                        <a:latin typeface="Times New Roman"/>
                        <a:ea typeface="新細明體"/>
                      </a:endParaRPr>
                    </a:p>
                  </a:txBody>
                  <a:tcPr marL="17780" marR="1778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0">
                          <a:latin typeface="Times New Roman" pitchFamily="18" charset="0"/>
                          <a:ea typeface="新細明體"/>
                          <a:cs typeface="Times New Roman" pitchFamily="18" charset="0"/>
                        </a:rPr>
                        <a:t>0.0230120         </a:t>
                      </a:r>
                      <a:endParaRPr lang="zh-TW" sz="1200" kern="100">
                        <a:latin typeface="Times New Roman" pitchFamily="18" charset="0"/>
                        <a:ea typeface="新細明體"/>
                        <a:cs typeface="Times New Roman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0">
                          <a:latin typeface="Times New Roman" pitchFamily="18" charset="0"/>
                          <a:ea typeface="新細明體"/>
                          <a:cs typeface="Times New Roman" pitchFamily="18" charset="0"/>
                        </a:rPr>
                        <a:t>100.00</a:t>
                      </a:r>
                      <a:endParaRPr lang="zh-TW" sz="1200" kern="100">
                        <a:latin typeface="Times New Roman" pitchFamily="18" charset="0"/>
                        <a:ea typeface="新細明體"/>
                        <a:cs typeface="Times New Roman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0">
                          <a:latin typeface="Times New Roman" pitchFamily="18" charset="0"/>
                          <a:ea typeface="新細明體"/>
                          <a:cs typeface="Times New Roman" pitchFamily="18" charset="0"/>
                        </a:rPr>
                        <a:t>0.151697         </a:t>
                      </a:r>
                      <a:endParaRPr lang="zh-TW" sz="1200" kern="100">
                        <a:latin typeface="Times New Roman" pitchFamily="18" charset="0"/>
                        <a:ea typeface="新細明體"/>
                        <a:cs typeface="Times New Roman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0">
                          <a:latin typeface="Times New Roman" pitchFamily="18" charset="0"/>
                          <a:ea typeface="新細明體"/>
                          <a:cs typeface="Times New Roman" pitchFamily="18" charset="0"/>
                        </a:rPr>
                        <a:t>0.910183</a:t>
                      </a:r>
                      <a:endParaRPr lang="zh-TW" sz="1200" kern="100">
                        <a:latin typeface="Times New Roman" pitchFamily="18" charset="0"/>
                        <a:ea typeface="新細明體"/>
                        <a:cs typeface="Times New Roman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0" dirty="0">
                          <a:latin typeface="Times New Roman" pitchFamily="18" charset="0"/>
                          <a:ea typeface="新細明體"/>
                          <a:cs typeface="Times New Roman" pitchFamily="18" charset="0"/>
                        </a:rPr>
                        <a:t>100.00</a:t>
                      </a:r>
                      <a:endParaRPr lang="zh-TW" sz="1200" kern="100" dirty="0">
                        <a:latin typeface="Times New Roman" pitchFamily="18" charset="0"/>
                        <a:ea typeface="新細明體"/>
                        <a:cs typeface="Times New Roman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1053">
                <a:tc gridSpan="6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kern="0" dirty="0">
                          <a:latin typeface="Times New Roman"/>
                          <a:ea typeface="新細明體"/>
                        </a:rPr>
                        <a:t>Number of Distinct Categories = </a:t>
                      </a:r>
                      <a:r>
                        <a:rPr lang="en-US" sz="1200" kern="0" dirty="0" smtClean="0">
                          <a:latin typeface="Times New Roman"/>
                          <a:ea typeface="新細明體"/>
                        </a:rPr>
                        <a:t>762</a:t>
                      </a:r>
                      <a:endParaRPr lang="zh-TW" sz="1200" kern="100" dirty="0">
                        <a:latin typeface="Times New Roman"/>
                        <a:ea typeface="新細明體"/>
                      </a:endParaRPr>
                    </a:p>
                  </a:txBody>
                  <a:tcPr marL="17780" marR="1778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25611" name="Object 11"/>
          <p:cNvGraphicFramePr>
            <a:graphicFrameLocks noChangeAspect="1"/>
          </p:cNvGraphicFramePr>
          <p:nvPr/>
        </p:nvGraphicFramePr>
        <p:xfrm>
          <a:off x="1763688" y="4797152"/>
          <a:ext cx="568069" cy="243458"/>
        </p:xfrm>
        <a:graphic>
          <a:graphicData uri="http://schemas.openxmlformats.org/presentationml/2006/ole">
            <p:oleObj spid="_x0000_s37890" name="Equation" r:id="rId4" imgW="622030" imgH="215806" progId="">
              <p:embed/>
            </p:oleObj>
          </a:graphicData>
        </a:graphic>
      </p:graphicFrame>
      <p:sp>
        <p:nvSpPr>
          <p:cNvPr id="25612" name="Rectangle 12"/>
          <p:cNvSpPr>
            <a:spLocks noChangeArrowheads="1"/>
          </p:cNvSpPr>
          <p:nvPr/>
        </p:nvSpPr>
        <p:spPr bwMode="auto">
          <a:xfrm>
            <a:off x="971600" y="4293096"/>
            <a:ext cx="6624736" cy="7864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en-US" altLang="zh-TW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新細明體" pitchFamily="18" charset="-120"/>
                <a:cs typeface="Times New Roman" pitchFamily="18" charset="0"/>
              </a:rPr>
              <a:t>Because we do not have the USL and LSL of </a:t>
            </a:r>
            <a:r>
              <a:rPr kumimoji="1" lang="en-US" altLang="zh-TW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新細明體" pitchFamily="18" charset="-120"/>
                <a:cs typeface="Times New Roman" pitchFamily="18" charset="0"/>
              </a:rPr>
              <a:t>inner diameter of nuts, so we assume </a:t>
            </a:r>
            <a:endParaRPr kumimoji="1" lang="en-US" altLang="zh-TW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新細明體" pitchFamily="18" charset="-120"/>
            </a:endParaRPr>
          </a:p>
        </p:txBody>
      </p:sp>
      <p:sp>
        <p:nvSpPr>
          <p:cNvPr id="25613" name="Rectangle 13"/>
          <p:cNvSpPr>
            <a:spLocks noChangeArrowheads="1"/>
          </p:cNvSpPr>
          <p:nvPr/>
        </p:nvSpPr>
        <p:spPr bwMode="auto">
          <a:xfrm rot="10800000" flipV="1">
            <a:off x="2339752" y="4650764"/>
            <a:ext cx="5688632" cy="4221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kumimoji="1" lang="en-US" altLang="zh-TW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新細明體" pitchFamily="18" charset="-120"/>
                <a:cs typeface="Times New Roman" pitchFamily="18" charset="0"/>
              </a:rPr>
              <a:t>to get the upper and lower bond is (</a:t>
            </a:r>
            <a:r>
              <a:rPr lang="en-US" altLang="zh-TW" sz="1600" dirty="0" smtClean="0"/>
              <a:t>9.68 , 10.736</a:t>
            </a:r>
            <a:r>
              <a:rPr kumimoji="1" lang="en-US" altLang="zh-TW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新細明體" pitchFamily="18" charset="-120"/>
                <a:cs typeface="Times New Roman" pitchFamily="18" charset="0"/>
              </a:rPr>
              <a:t>).  </a:t>
            </a:r>
          </a:p>
        </p:txBody>
      </p:sp>
      <p:sp>
        <p:nvSpPr>
          <p:cNvPr id="16" name="矩形 15"/>
          <p:cNvSpPr/>
          <p:nvPr/>
        </p:nvSpPr>
        <p:spPr>
          <a:xfrm>
            <a:off x="1115616" y="5085184"/>
            <a:ext cx="1551515" cy="4171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kumimoji="1" lang="en-US" altLang="zh-TW" sz="1600" dirty="0" smtClean="0">
                <a:latin typeface="Times New Roman" pitchFamily="18" charset="0"/>
                <a:ea typeface="新細明體" pitchFamily="18" charset="-120"/>
                <a:cs typeface="Times New Roman" pitchFamily="18" charset="0"/>
              </a:rPr>
              <a:t>And P/T ratio is </a:t>
            </a:r>
            <a:endParaRPr kumimoji="1" lang="en-US" altLang="zh-TW" sz="1600" dirty="0" smtClean="0">
              <a:latin typeface="Arial" pitchFamily="34" charset="0"/>
              <a:ea typeface="新細明體" pitchFamily="18" charset="-120"/>
            </a:endParaRPr>
          </a:p>
        </p:txBody>
      </p:sp>
      <p:sp>
        <p:nvSpPr>
          <p:cNvPr id="36869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graphicFrame>
        <p:nvGraphicFramePr>
          <p:cNvPr id="36868" name="Object 4"/>
          <p:cNvGraphicFramePr>
            <a:graphicFrameLocks noChangeAspect="1"/>
          </p:cNvGraphicFramePr>
          <p:nvPr/>
        </p:nvGraphicFramePr>
        <p:xfrm>
          <a:off x="1907704" y="5805264"/>
          <a:ext cx="5286042" cy="720080"/>
        </p:xfrm>
        <a:graphic>
          <a:graphicData uri="http://schemas.openxmlformats.org/presentationml/2006/ole">
            <p:oleObj spid="_x0000_s37891" name="Equation" r:id="rId5" imgW="3073400" imgH="419100" progId="">
              <p:embed/>
            </p:oleObj>
          </a:graphicData>
        </a:graphic>
      </p:graphicFrame>
      <p:sp>
        <p:nvSpPr>
          <p:cNvPr id="10" name="文字方塊 9"/>
          <p:cNvSpPr txBox="1"/>
          <p:nvPr/>
        </p:nvSpPr>
        <p:spPr>
          <a:xfrm>
            <a:off x="3491880" y="1412776"/>
            <a:ext cx="17281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b="1" dirty="0" err="1" smtClean="0">
                <a:solidFill>
                  <a:schemeClr val="accent3">
                    <a:lumMod val="75000"/>
                  </a:schemeClr>
                </a:solidFill>
              </a:rPr>
              <a:t>Xbar</a:t>
            </a:r>
            <a:r>
              <a:rPr lang="en-US" altLang="zh-TW" b="1" dirty="0" smtClean="0">
                <a:solidFill>
                  <a:schemeClr val="accent3">
                    <a:lumMod val="75000"/>
                  </a:schemeClr>
                </a:solidFill>
              </a:rPr>
              <a:t>-R Method</a:t>
            </a:r>
            <a:endParaRPr lang="zh-TW" altLang="en-US" b="1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11" name="橢圓 10"/>
          <p:cNvSpPr/>
          <p:nvPr/>
        </p:nvSpPr>
        <p:spPr>
          <a:xfrm>
            <a:off x="5940152" y="5877272"/>
            <a:ext cx="1368152" cy="504056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2" name="投影片編號版面配置區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altLang="zh-TW" dirty="0" smtClean="0"/>
              <a:t>15</a:t>
            </a:r>
            <a:endParaRPr lang="zh-TW" altLang="en-US" dirty="0"/>
          </a:p>
        </p:txBody>
      </p:sp>
      <p:sp>
        <p:nvSpPr>
          <p:cNvPr id="13" name="向右箭號 12">
            <a:hlinkClick r:id="rId6" action="ppaction://hlinksldjump"/>
          </p:cNvPr>
          <p:cNvSpPr/>
          <p:nvPr/>
        </p:nvSpPr>
        <p:spPr>
          <a:xfrm>
            <a:off x="7092280" y="2852936"/>
            <a:ext cx="576064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4" name="向下箭號 13">
            <a:hlinkClick r:id="rId7" action="ppaction://hlinksldjump"/>
          </p:cNvPr>
          <p:cNvSpPr/>
          <p:nvPr/>
        </p:nvSpPr>
        <p:spPr>
          <a:xfrm>
            <a:off x="7668344" y="6309320"/>
            <a:ext cx="216024" cy="21602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5" name="圓形箭號 14">
            <a:hlinkClick r:id="rId7" action="ppaction://hlinksldjump"/>
          </p:cNvPr>
          <p:cNvSpPr/>
          <p:nvPr/>
        </p:nvSpPr>
        <p:spPr>
          <a:xfrm>
            <a:off x="8100392" y="6281936"/>
            <a:ext cx="216024" cy="576064"/>
          </a:xfrm>
          <a:prstGeom prst="circular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56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56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256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368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1" grpId="0" animBg="1"/>
      <p:bldP spid="1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TW" sz="4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4.Data Analysis</a:t>
            </a:r>
            <a:r>
              <a:rPr lang="en-US" altLang="zh-TW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altLang="zh-TW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altLang="zh-TW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Gauge Repeatability and Reproducibility for Weight of Nuts</a:t>
            </a:r>
            <a:endParaRPr lang="zh-TW" altLang="en-US" sz="20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37891" name="Object 3"/>
          <p:cNvGraphicFramePr>
            <a:graphicFrameLocks noChangeAspect="1"/>
          </p:cNvGraphicFramePr>
          <p:nvPr/>
        </p:nvGraphicFramePr>
        <p:xfrm>
          <a:off x="1043608" y="1628800"/>
          <a:ext cx="7135231" cy="4752528"/>
        </p:xfrm>
        <a:graphic>
          <a:graphicData uri="http://schemas.openxmlformats.org/presentationml/2006/ole">
            <p:oleObj spid="_x0000_s38914" name="Graph" r:id="rId4" imgW="5486400" imgH="3657600" progId="">
              <p:embed/>
            </p:oleObj>
          </a:graphicData>
        </a:graphic>
      </p:graphicFrame>
      <p:sp>
        <p:nvSpPr>
          <p:cNvPr id="5" name="橢圓 4"/>
          <p:cNvSpPr/>
          <p:nvPr/>
        </p:nvSpPr>
        <p:spPr>
          <a:xfrm>
            <a:off x="1619672" y="2564904"/>
            <a:ext cx="2664296" cy="1224136"/>
          </a:xfrm>
          <a:prstGeom prst="ellipse">
            <a:avLst/>
          </a:prstGeom>
          <a:noFill/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6" name="橢圓 5"/>
          <p:cNvSpPr/>
          <p:nvPr/>
        </p:nvSpPr>
        <p:spPr>
          <a:xfrm>
            <a:off x="5292080" y="3861048"/>
            <a:ext cx="2664296" cy="1224136"/>
          </a:xfrm>
          <a:prstGeom prst="ellipse">
            <a:avLst/>
          </a:prstGeom>
          <a:noFill/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7" name="橢圓 6"/>
          <p:cNvSpPr/>
          <p:nvPr/>
        </p:nvSpPr>
        <p:spPr>
          <a:xfrm>
            <a:off x="5004048" y="5301208"/>
            <a:ext cx="2664296" cy="936104"/>
          </a:xfrm>
          <a:prstGeom prst="ellipse">
            <a:avLst/>
          </a:prstGeom>
          <a:noFill/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8" name="投影片編號版面配置區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altLang="zh-TW" dirty="0" smtClean="0"/>
              <a:t>16</a:t>
            </a:r>
            <a:endParaRPr lang="zh-TW" altLang="en-US" dirty="0"/>
          </a:p>
        </p:txBody>
      </p:sp>
      <p:sp>
        <p:nvSpPr>
          <p:cNvPr id="9" name="向左箭號 8">
            <a:hlinkClick r:id="rId5" action="ppaction://hlinksldjump"/>
          </p:cNvPr>
          <p:cNvSpPr/>
          <p:nvPr/>
        </p:nvSpPr>
        <p:spPr>
          <a:xfrm>
            <a:off x="467544" y="3140968"/>
            <a:ext cx="576064" cy="360040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TW" sz="4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4.Data Analysis</a:t>
            </a:r>
            <a:r>
              <a:rPr lang="en-US" altLang="zh-TW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altLang="zh-TW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altLang="zh-TW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Gauge Repeatability and Reproducibility for Weight of Nuts</a:t>
            </a:r>
            <a:endParaRPr lang="zh-TW" altLang="en-US" sz="20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5" name="表格 4"/>
          <p:cNvGraphicFramePr>
            <a:graphicFrameLocks noGrp="1"/>
          </p:cNvGraphicFramePr>
          <p:nvPr/>
        </p:nvGraphicFramePr>
        <p:xfrm>
          <a:off x="1475656" y="1628800"/>
          <a:ext cx="5832647" cy="1375765"/>
        </p:xfrm>
        <a:graphic>
          <a:graphicData uri="http://schemas.openxmlformats.org/drawingml/2006/table">
            <a:tbl>
              <a:tblPr>
                <a:tableStyleId>{3B4B98B0-60AC-42C2-AFA5-B58CD77FA1E5}</a:tableStyleId>
              </a:tblPr>
              <a:tblGrid>
                <a:gridCol w="1283659"/>
                <a:gridCol w="1075958"/>
                <a:gridCol w="1130437"/>
                <a:gridCol w="858043"/>
                <a:gridCol w="858043"/>
                <a:gridCol w="626507"/>
              </a:tblGrid>
              <a:tr h="23622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0" dirty="0"/>
                        <a:t>Source</a:t>
                      </a:r>
                      <a:endParaRPr lang="zh-TW" sz="1600" b="1" kern="100" dirty="0">
                        <a:latin typeface="Times New Roman" pitchFamily="18" charset="0"/>
                        <a:ea typeface="新細明體"/>
                        <a:cs typeface="Times New Roman" pitchFamily="18" charset="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0" dirty="0"/>
                        <a:t>DF</a:t>
                      </a:r>
                      <a:endParaRPr lang="zh-TW" sz="1600" b="1" kern="100" dirty="0">
                        <a:latin typeface="Times New Roman" pitchFamily="18" charset="0"/>
                        <a:ea typeface="新細明體"/>
                        <a:cs typeface="Times New Roman" pitchFamily="18" charset="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0" dirty="0"/>
                        <a:t>SS</a:t>
                      </a:r>
                      <a:endParaRPr lang="zh-TW" sz="1600" b="1" kern="100" dirty="0">
                        <a:latin typeface="Times New Roman" pitchFamily="18" charset="0"/>
                        <a:ea typeface="新細明體"/>
                        <a:cs typeface="Times New Roman" pitchFamily="18" charset="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0" dirty="0"/>
                        <a:t>MS</a:t>
                      </a:r>
                      <a:endParaRPr lang="zh-TW" sz="1600" b="1" kern="100" dirty="0">
                        <a:latin typeface="Times New Roman" pitchFamily="18" charset="0"/>
                        <a:ea typeface="新細明體"/>
                        <a:cs typeface="Times New Roman" pitchFamily="18" charset="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0" dirty="0"/>
                        <a:t>F</a:t>
                      </a:r>
                      <a:endParaRPr lang="zh-TW" sz="1600" b="1" kern="100" dirty="0">
                        <a:latin typeface="Times New Roman" pitchFamily="18" charset="0"/>
                        <a:ea typeface="新細明體"/>
                        <a:cs typeface="Times New Roman" pitchFamily="18" charset="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0" dirty="0"/>
                        <a:t>P</a:t>
                      </a:r>
                      <a:endParaRPr lang="zh-TW" sz="1600" b="1" kern="100" dirty="0">
                        <a:latin typeface="Times New Roman" pitchFamily="18" charset="0"/>
                        <a:ea typeface="新細明體"/>
                        <a:cs typeface="Times New Roman" pitchFamily="18" charset="0"/>
                      </a:endParaRPr>
                    </a:p>
                  </a:txBody>
                  <a:tcPr marL="17780" marR="17780" marT="0" marB="0" anchor="ctr"/>
                </a:tc>
              </a:tr>
              <a:tr h="22638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 dirty="0"/>
                        <a:t>Part</a:t>
                      </a:r>
                      <a:endParaRPr lang="zh-TW" sz="1400" kern="100" dirty="0">
                        <a:latin typeface="Times New Roman" pitchFamily="18" charset="0"/>
                        <a:ea typeface="新細明體"/>
                        <a:cs typeface="Times New Roman" pitchFamily="18" charset="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 dirty="0">
                          <a:latin typeface="Times New Roman" pitchFamily="18" charset="0"/>
                          <a:ea typeface="新細明體"/>
                          <a:cs typeface="Times New Roman" pitchFamily="18" charset="0"/>
                        </a:rPr>
                        <a:t>29</a:t>
                      </a:r>
                      <a:endParaRPr lang="zh-TW" sz="1400" kern="100" dirty="0">
                        <a:latin typeface="Times New Roman" pitchFamily="18" charset="0"/>
                        <a:ea typeface="新細明體"/>
                        <a:cs typeface="Times New Roman" pitchFamily="18" charset="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>
                          <a:latin typeface="Times New Roman" pitchFamily="18" charset="0"/>
                          <a:ea typeface="新細明體"/>
                          <a:cs typeface="Times New Roman" pitchFamily="18" charset="0"/>
                        </a:rPr>
                        <a:t>3.133275</a:t>
                      </a:r>
                      <a:endParaRPr lang="zh-TW" sz="1400" kern="100">
                        <a:latin typeface="Times New Roman" pitchFamily="18" charset="0"/>
                        <a:ea typeface="新細明體"/>
                        <a:cs typeface="Times New Roman" pitchFamily="18" charset="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>
                          <a:latin typeface="Times New Roman" pitchFamily="18" charset="0"/>
                          <a:ea typeface="新細明體"/>
                          <a:cs typeface="Times New Roman" pitchFamily="18" charset="0"/>
                        </a:rPr>
                        <a:t>0.108044</a:t>
                      </a:r>
                      <a:endParaRPr lang="zh-TW" sz="1400" kern="100">
                        <a:latin typeface="Times New Roman" pitchFamily="18" charset="0"/>
                        <a:ea typeface="新細明體"/>
                        <a:cs typeface="Times New Roman" pitchFamily="18" charset="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 dirty="0">
                          <a:latin typeface="Times New Roman" pitchFamily="18" charset="0"/>
                          <a:ea typeface="新細明體"/>
                          <a:cs typeface="Times New Roman" pitchFamily="18" charset="0"/>
                        </a:rPr>
                        <a:t>403715</a:t>
                      </a:r>
                      <a:endParaRPr lang="zh-TW" sz="1400" kern="100" dirty="0">
                        <a:latin typeface="Times New Roman" pitchFamily="18" charset="0"/>
                        <a:ea typeface="新細明體"/>
                        <a:cs typeface="Times New Roman" pitchFamily="18" charset="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>
                          <a:latin typeface="Times New Roman" pitchFamily="18" charset="0"/>
                          <a:ea typeface="新細明體"/>
                          <a:cs typeface="Times New Roman" pitchFamily="18" charset="0"/>
                        </a:rPr>
                        <a:t>0.000</a:t>
                      </a:r>
                      <a:endParaRPr lang="zh-TW" sz="1400" kern="100">
                        <a:latin typeface="Times New Roman" pitchFamily="18" charset="0"/>
                        <a:ea typeface="新細明體"/>
                        <a:cs typeface="Times New Roman" pitchFamily="18" charset="0"/>
                      </a:endParaRPr>
                    </a:p>
                  </a:txBody>
                  <a:tcPr marL="17780" marR="17780" marT="0" marB="0" anchor="ctr"/>
                </a:tc>
              </a:tr>
              <a:tr h="226385"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1400" kern="0"/>
                        <a:t>Operator</a:t>
                      </a:r>
                      <a:endParaRPr lang="zh-TW" sz="1400" kern="100">
                        <a:latin typeface="Times New Roman" pitchFamily="18" charset="0"/>
                        <a:ea typeface="新細明體"/>
                        <a:cs typeface="Times New Roman" pitchFamily="18" charset="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>
                          <a:latin typeface="Times New Roman" pitchFamily="18" charset="0"/>
                          <a:ea typeface="新細明體"/>
                          <a:cs typeface="Times New Roman" pitchFamily="18" charset="0"/>
                        </a:rPr>
                        <a:t>2</a:t>
                      </a:r>
                      <a:endParaRPr lang="zh-TW" sz="1400" kern="100">
                        <a:latin typeface="Times New Roman" pitchFamily="18" charset="0"/>
                        <a:ea typeface="新細明體"/>
                        <a:cs typeface="Times New Roman" pitchFamily="18" charset="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>
                          <a:latin typeface="Times New Roman" pitchFamily="18" charset="0"/>
                          <a:ea typeface="新細明體"/>
                          <a:cs typeface="Times New Roman" pitchFamily="18" charset="0"/>
                        </a:rPr>
                        <a:t>0.000001</a:t>
                      </a:r>
                      <a:endParaRPr lang="zh-TW" sz="1400" kern="100">
                        <a:latin typeface="Times New Roman" pitchFamily="18" charset="0"/>
                        <a:ea typeface="新細明體"/>
                        <a:cs typeface="Times New Roman" pitchFamily="18" charset="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>
                          <a:latin typeface="Times New Roman" pitchFamily="18" charset="0"/>
                          <a:ea typeface="新細明體"/>
                          <a:cs typeface="Times New Roman" pitchFamily="18" charset="0"/>
                        </a:rPr>
                        <a:t>0.000001</a:t>
                      </a:r>
                      <a:endParaRPr lang="zh-TW" sz="1400" kern="100">
                        <a:latin typeface="Times New Roman" pitchFamily="18" charset="0"/>
                        <a:ea typeface="新細明體"/>
                        <a:cs typeface="Times New Roman" pitchFamily="18" charset="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>
                          <a:latin typeface="Times New Roman" pitchFamily="18" charset="0"/>
                          <a:ea typeface="新細明體"/>
                          <a:cs typeface="Times New Roman" pitchFamily="18" charset="0"/>
                        </a:rPr>
                        <a:t>2</a:t>
                      </a:r>
                      <a:endParaRPr lang="zh-TW" sz="1400" kern="100">
                        <a:latin typeface="Times New Roman" pitchFamily="18" charset="0"/>
                        <a:ea typeface="新細明體"/>
                        <a:cs typeface="Times New Roman" pitchFamily="18" charset="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>
                          <a:latin typeface="Times New Roman" pitchFamily="18" charset="0"/>
                          <a:ea typeface="新細明體"/>
                          <a:cs typeface="Times New Roman" pitchFamily="18" charset="0"/>
                        </a:rPr>
                        <a:t>0.127</a:t>
                      </a:r>
                      <a:endParaRPr lang="zh-TW" sz="1400" kern="100">
                        <a:latin typeface="Times New Roman" pitchFamily="18" charset="0"/>
                        <a:ea typeface="新細明體"/>
                        <a:cs typeface="Times New Roman" pitchFamily="18" charset="0"/>
                      </a:endParaRPr>
                    </a:p>
                  </a:txBody>
                  <a:tcPr marL="17780" marR="17780" marT="0" marB="0" anchor="ctr"/>
                </a:tc>
              </a:tr>
              <a:tr h="22638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/>
                        <a:t>Part*Operator</a:t>
                      </a:r>
                      <a:endParaRPr lang="zh-TW" sz="1400" kern="100">
                        <a:latin typeface="Times New Roman" pitchFamily="18" charset="0"/>
                        <a:ea typeface="新細明體"/>
                        <a:cs typeface="Times New Roman" pitchFamily="18" charset="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>
                          <a:latin typeface="Times New Roman" pitchFamily="18" charset="0"/>
                          <a:ea typeface="新細明體"/>
                          <a:cs typeface="Times New Roman" pitchFamily="18" charset="0"/>
                        </a:rPr>
                        <a:t>58</a:t>
                      </a:r>
                      <a:endParaRPr lang="zh-TW" sz="1400" kern="100">
                        <a:latin typeface="Times New Roman" pitchFamily="18" charset="0"/>
                        <a:ea typeface="新細明體"/>
                        <a:cs typeface="Times New Roman" pitchFamily="18" charset="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>
                          <a:latin typeface="Times New Roman" pitchFamily="18" charset="0"/>
                          <a:ea typeface="新細明體"/>
                          <a:cs typeface="Times New Roman" pitchFamily="18" charset="0"/>
                        </a:rPr>
                        <a:t>0.000016</a:t>
                      </a:r>
                      <a:endParaRPr lang="zh-TW" sz="1400" kern="100">
                        <a:latin typeface="Times New Roman" pitchFamily="18" charset="0"/>
                        <a:ea typeface="新細明體"/>
                        <a:cs typeface="Times New Roman" pitchFamily="18" charset="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>
                          <a:latin typeface="Times New Roman" pitchFamily="18" charset="0"/>
                          <a:ea typeface="新細明體"/>
                          <a:cs typeface="Times New Roman" pitchFamily="18" charset="0"/>
                        </a:rPr>
                        <a:t>0.000000</a:t>
                      </a:r>
                      <a:endParaRPr lang="zh-TW" sz="1400" kern="100">
                        <a:latin typeface="Times New Roman" pitchFamily="18" charset="0"/>
                        <a:ea typeface="新細明體"/>
                        <a:cs typeface="Times New Roman" pitchFamily="18" charset="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>
                          <a:latin typeface="Times New Roman" pitchFamily="18" charset="0"/>
                          <a:ea typeface="新細明體"/>
                          <a:cs typeface="Times New Roman" pitchFamily="18" charset="0"/>
                        </a:rPr>
                        <a:t>1</a:t>
                      </a:r>
                      <a:endParaRPr lang="zh-TW" sz="1400" kern="100">
                        <a:latin typeface="Times New Roman" pitchFamily="18" charset="0"/>
                        <a:ea typeface="新細明體"/>
                        <a:cs typeface="Times New Roman" pitchFamily="18" charset="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 dirty="0">
                          <a:latin typeface="Times New Roman" pitchFamily="18" charset="0"/>
                          <a:ea typeface="新細明體"/>
                          <a:cs typeface="Times New Roman" pitchFamily="18" charset="0"/>
                        </a:rPr>
                        <a:t>0.053</a:t>
                      </a:r>
                      <a:endParaRPr lang="zh-TW" sz="1400" kern="100" dirty="0">
                        <a:latin typeface="Times New Roman" pitchFamily="18" charset="0"/>
                        <a:ea typeface="新細明體"/>
                        <a:cs typeface="Times New Roman" pitchFamily="18" charset="0"/>
                      </a:endParaRPr>
                    </a:p>
                  </a:txBody>
                  <a:tcPr marL="17780" marR="17780" marT="0" marB="0" anchor="ctr"/>
                </a:tc>
              </a:tr>
              <a:tr h="22638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/>
                        <a:t>Repeatability</a:t>
                      </a:r>
                      <a:endParaRPr lang="zh-TW" sz="1400" kern="100">
                        <a:latin typeface="Times New Roman" pitchFamily="18" charset="0"/>
                        <a:ea typeface="新細明體"/>
                        <a:cs typeface="Times New Roman" pitchFamily="18" charset="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>
                          <a:latin typeface="Times New Roman" pitchFamily="18" charset="0"/>
                          <a:ea typeface="新細明體"/>
                          <a:cs typeface="Times New Roman" pitchFamily="18" charset="0"/>
                        </a:rPr>
                        <a:t>90</a:t>
                      </a:r>
                      <a:endParaRPr lang="zh-TW" sz="1400" kern="100">
                        <a:latin typeface="Times New Roman" pitchFamily="18" charset="0"/>
                        <a:ea typeface="新細明體"/>
                        <a:cs typeface="Times New Roman" pitchFamily="18" charset="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 dirty="0">
                          <a:latin typeface="Times New Roman" pitchFamily="18" charset="0"/>
                          <a:ea typeface="新細明體"/>
                          <a:cs typeface="Times New Roman" pitchFamily="18" charset="0"/>
                        </a:rPr>
                        <a:t>0.000017</a:t>
                      </a:r>
                      <a:endParaRPr lang="zh-TW" sz="1400" kern="100" dirty="0">
                        <a:latin typeface="Times New Roman" pitchFamily="18" charset="0"/>
                        <a:ea typeface="新細明體"/>
                        <a:cs typeface="Times New Roman" pitchFamily="18" charset="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>
                          <a:latin typeface="Times New Roman" pitchFamily="18" charset="0"/>
                          <a:ea typeface="新細明體"/>
                          <a:cs typeface="Times New Roman" pitchFamily="18" charset="0"/>
                        </a:rPr>
                        <a:t>0.000000</a:t>
                      </a:r>
                      <a:endParaRPr lang="zh-TW" sz="1400" kern="100">
                        <a:latin typeface="Times New Roman" pitchFamily="18" charset="0"/>
                        <a:ea typeface="新細明體"/>
                        <a:cs typeface="Times New Roman" pitchFamily="18" charset="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400" kern="0" dirty="0">
                        <a:latin typeface="Times New Roman" pitchFamily="18" charset="0"/>
                        <a:ea typeface="新細明體"/>
                        <a:cs typeface="Times New Roman" pitchFamily="18" charset="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400" kern="0" dirty="0">
                        <a:latin typeface="Times New Roman" pitchFamily="18" charset="0"/>
                        <a:ea typeface="新細明體"/>
                        <a:cs typeface="Times New Roman" pitchFamily="18" charset="0"/>
                      </a:endParaRPr>
                    </a:p>
                  </a:txBody>
                  <a:tcPr marL="17780" marR="17780" marT="0" marB="0" anchor="ctr"/>
                </a:tc>
              </a:tr>
              <a:tr h="22638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/>
                        <a:t>Total</a:t>
                      </a:r>
                      <a:endParaRPr lang="zh-TW" sz="1400" kern="100">
                        <a:latin typeface="Times New Roman" pitchFamily="18" charset="0"/>
                        <a:ea typeface="新細明體"/>
                        <a:cs typeface="Times New Roman" pitchFamily="18" charset="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 dirty="0">
                          <a:latin typeface="Times New Roman" pitchFamily="18" charset="0"/>
                          <a:ea typeface="新細明體"/>
                          <a:cs typeface="Times New Roman" pitchFamily="18" charset="0"/>
                        </a:rPr>
                        <a:t>179</a:t>
                      </a:r>
                      <a:endParaRPr lang="zh-TW" sz="1400" kern="100" dirty="0">
                        <a:latin typeface="Times New Roman" pitchFamily="18" charset="0"/>
                        <a:ea typeface="新細明體"/>
                        <a:cs typeface="Times New Roman" pitchFamily="18" charset="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>
                          <a:latin typeface="Times New Roman" pitchFamily="18" charset="0"/>
                          <a:ea typeface="新細明體"/>
                          <a:cs typeface="Times New Roman" pitchFamily="18" charset="0"/>
                        </a:rPr>
                        <a:t>179</a:t>
                      </a:r>
                      <a:endParaRPr lang="zh-TW" sz="1400" kern="100">
                        <a:latin typeface="Times New Roman" pitchFamily="18" charset="0"/>
                        <a:ea typeface="新細明體"/>
                        <a:cs typeface="Times New Roman" pitchFamily="18" charset="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 dirty="0">
                          <a:latin typeface="Times New Roman" pitchFamily="18" charset="0"/>
                          <a:ea typeface="新細明體"/>
                          <a:cs typeface="Times New Roman" pitchFamily="18" charset="0"/>
                        </a:rPr>
                        <a:t>3.133308</a:t>
                      </a:r>
                      <a:endParaRPr lang="zh-TW" sz="1400" kern="100" dirty="0">
                        <a:latin typeface="Times New Roman" pitchFamily="18" charset="0"/>
                        <a:ea typeface="新細明體"/>
                        <a:cs typeface="Times New Roman" pitchFamily="18" charset="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400" kern="0" dirty="0">
                        <a:latin typeface="Times New Roman" pitchFamily="18" charset="0"/>
                        <a:ea typeface="新細明體"/>
                        <a:cs typeface="Times New Roman" pitchFamily="18" charset="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400" kern="0" dirty="0">
                        <a:latin typeface="Times New Roman" pitchFamily="18" charset="0"/>
                        <a:ea typeface="新細明體"/>
                        <a:cs typeface="Times New Roman" pitchFamily="18" charset="0"/>
                      </a:endParaRPr>
                    </a:p>
                  </a:txBody>
                  <a:tcPr marL="17780" marR="17780" marT="0" marB="0" anchor="ctr"/>
                </a:tc>
              </a:tr>
            </a:tbl>
          </a:graphicData>
        </a:graphic>
      </p:graphicFrame>
      <p:sp>
        <p:nvSpPr>
          <p:cNvPr id="29705" name="Rectangle 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sp>
        <p:nvSpPr>
          <p:cNvPr id="29706" name="Rectangle 10"/>
          <p:cNvSpPr>
            <a:spLocks noChangeArrowheads="1"/>
          </p:cNvSpPr>
          <p:nvPr/>
        </p:nvSpPr>
        <p:spPr bwMode="auto">
          <a:xfrm>
            <a:off x="0" y="6381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zh-TW" altLang="zh-TW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新細明體" pitchFamily="18" charset="-120"/>
            </a:endParaRPr>
          </a:p>
        </p:txBody>
      </p:sp>
      <p:sp>
        <p:nvSpPr>
          <p:cNvPr id="29707" name="Rectangle 11"/>
          <p:cNvSpPr>
            <a:spLocks noChangeArrowheads="1"/>
          </p:cNvSpPr>
          <p:nvPr/>
        </p:nvSpPr>
        <p:spPr bwMode="auto">
          <a:xfrm>
            <a:off x="0" y="10096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zh-TW" altLang="zh-TW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新細明體" pitchFamily="18" charset="-120"/>
            </a:endParaRPr>
          </a:p>
        </p:txBody>
      </p:sp>
      <p:sp>
        <p:nvSpPr>
          <p:cNvPr id="29708" name="Rectangle 12"/>
          <p:cNvSpPr>
            <a:spLocks noChangeArrowheads="1"/>
          </p:cNvSpPr>
          <p:nvPr/>
        </p:nvSpPr>
        <p:spPr bwMode="auto">
          <a:xfrm>
            <a:off x="0" y="13811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zh-TW" altLang="zh-TW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新細明體" pitchFamily="18" charset="-120"/>
            </a:endParaRPr>
          </a:p>
        </p:txBody>
      </p:sp>
      <p:sp>
        <p:nvSpPr>
          <p:cNvPr id="29709" name="Rectangle 13"/>
          <p:cNvSpPr>
            <a:spLocks noChangeArrowheads="1"/>
          </p:cNvSpPr>
          <p:nvPr/>
        </p:nvSpPr>
        <p:spPr bwMode="auto">
          <a:xfrm>
            <a:off x="0" y="17240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zh-TW" altLang="zh-TW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新細明體" pitchFamily="18" charset="-120"/>
            </a:endParaRPr>
          </a:p>
        </p:txBody>
      </p:sp>
      <p:sp>
        <p:nvSpPr>
          <p:cNvPr id="29710" name="Rectangle 14"/>
          <p:cNvSpPr>
            <a:spLocks noChangeArrowheads="1"/>
          </p:cNvSpPr>
          <p:nvPr/>
        </p:nvSpPr>
        <p:spPr bwMode="auto">
          <a:xfrm>
            <a:off x="2267744" y="5661248"/>
            <a:ext cx="3528392" cy="615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en-US" altLang="zh-TW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新細明體" pitchFamily="18" charset="-120"/>
                <a:cs typeface="Times New Roman" pitchFamily="18" charset="0"/>
              </a:rPr>
              <a:t>The P/T ratio was once again computed:</a:t>
            </a:r>
            <a:endParaRPr kumimoji="1" lang="en-US" altLang="zh-TW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新細明體" pitchFamily="18" charset="-12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altLang="zh-TW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新細明體" pitchFamily="18" charset="-120"/>
            </a:endParaRPr>
          </a:p>
        </p:txBody>
      </p:sp>
      <p:sp>
        <p:nvSpPr>
          <p:cNvPr id="29711" name="Rectangle 15"/>
          <p:cNvSpPr>
            <a:spLocks noChangeArrowheads="1"/>
          </p:cNvSpPr>
          <p:nvPr/>
        </p:nvSpPr>
        <p:spPr bwMode="auto">
          <a:xfrm>
            <a:off x="0" y="24669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zh-TW" altLang="zh-TW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新細明體" pitchFamily="18" charset="-120"/>
            </a:endParaRPr>
          </a:p>
        </p:txBody>
      </p:sp>
      <p:pic>
        <p:nvPicPr>
          <p:cNvPr id="48134" name="Picture 6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411760" y="3212976"/>
            <a:ext cx="1440160" cy="279215"/>
          </a:xfrm>
          <a:prstGeom prst="rect">
            <a:avLst/>
          </a:prstGeom>
          <a:noFill/>
        </p:spPr>
      </p:pic>
      <p:pic>
        <p:nvPicPr>
          <p:cNvPr id="48133" name="Picture 5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411760" y="3573016"/>
            <a:ext cx="4097071" cy="504056"/>
          </a:xfrm>
          <a:prstGeom prst="rect">
            <a:avLst/>
          </a:prstGeom>
          <a:noFill/>
        </p:spPr>
      </p:pic>
      <p:pic>
        <p:nvPicPr>
          <p:cNvPr id="48132" name="Picture 4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411760" y="4149080"/>
            <a:ext cx="3851505" cy="504056"/>
          </a:xfrm>
          <a:prstGeom prst="rect">
            <a:avLst/>
          </a:prstGeom>
          <a:noFill/>
        </p:spPr>
      </p:pic>
      <p:pic>
        <p:nvPicPr>
          <p:cNvPr id="48131" name="Picture 3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411760" y="4653136"/>
            <a:ext cx="2674297" cy="504056"/>
          </a:xfrm>
          <a:prstGeom prst="rect">
            <a:avLst/>
          </a:prstGeom>
          <a:noFill/>
        </p:spPr>
      </p:pic>
      <p:pic>
        <p:nvPicPr>
          <p:cNvPr id="48130" name="Picture 2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411760" y="5301208"/>
            <a:ext cx="3058626" cy="288032"/>
          </a:xfrm>
          <a:prstGeom prst="rect">
            <a:avLst/>
          </a:prstGeom>
          <a:noFill/>
        </p:spPr>
      </p:pic>
      <p:sp>
        <p:nvSpPr>
          <p:cNvPr id="48136" name="Rectangle 8"/>
          <p:cNvSpPr>
            <a:spLocks noChangeArrowheads="1"/>
          </p:cNvSpPr>
          <p:nvPr/>
        </p:nvSpPr>
        <p:spPr bwMode="auto">
          <a:xfrm>
            <a:off x="0" y="6381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zh-TW" altLang="zh-TW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新細明體" pitchFamily="18" charset="-120"/>
            </a:endParaRPr>
          </a:p>
        </p:txBody>
      </p:sp>
      <p:sp>
        <p:nvSpPr>
          <p:cNvPr id="48137" name="Rectangle 9"/>
          <p:cNvSpPr>
            <a:spLocks noChangeArrowheads="1"/>
          </p:cNvSpPr>
          <p:nvPr/>
        </p:nvSpPr>
        <p:spPr bwMode="auto">
          <a:xfrm>
            <a:off x="0" y="10096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zh-TW" altLang="zh-TW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新細明體" pitchFamily="18" charset="-120"/>
            </a:endParaRPr>
          </a:p>
        </p:txBody>
      </p:sp>
      <p:sp>
        <p:nvSpPr>
          <p:cNvPr id="48138" name="Rectangle 10"/>
          <p:cNvSpPr>
            <a:spLocks noChangeArrowheads="1"/>
          </p:cNvSpPr>
          <p:nvPr/>
        </p:nvSpPr>
        <p:spPr bwMode="auto">
          <a:xfrm>
            <a:off x="0" y="13811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zh-TW" altLang="zh-TW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新細明體" pitchFamily="18" charset="-120"/>
            </a:endParaRPr>
          </a:p>
        </p:txBody>
      </p:sp>
      <p:sp>
        <p:nvSpPr>
          <p:cNvPr id="48139" name="Rectangle 11"/>
          <p:cNvSpPr>
            <a:spLocks noChangeArrowheads="1"/>
          </p:cNvSpPr>
          <p:nvPr/>
        </p:nvSpPr>
        <p:spPr bwMode="auto">
          <a:xfrm>
            <a:off x="0" y="17240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zh-TW" altLang="zh-TW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新細明體" pitchFamily="18" charset="-120"/>
            </a:endParaRPr>
          </a:p>
        </p:txBody>
      </p:sp>
      <p:sp>
        <p:nvSpPr>
          <p:cNvPr id="48141" name="Rectangle 13"/>
          <p:cNvSpPr>
            <a:spLocks noChangeArrowheads="1"/>
          </p:cNvSpPr>
          <p:nvPr/>
        </p:nvSpPr>
        <p:spPr bwMode="auto">
          <a:xfrm>
            <a:off x="0" y="24669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zh-TW" altLang="zh-TW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新細明體" pitchFamily="18" charset="-120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3563888" y="1268760"/>
            <a:ext cx="171046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b="1" dirty="0" smtClean="0">
                <a:solidFill>
                  <a:schemeClr val="accent3">
                    <a:lumMod val="75000"/>
                  </a:schemeClr>
                </a:solidFill>
              </a:rPr>
              <a:t>ANOVA Method</a:t>
            </a:r>
            <a:endParaRPr lang="zh-TW" altLang="en-US" b="1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23" name="橢圓 22"/>
          <p:cNvSpPr/>
          <p:nvPr/>
        </p:nvSpPr>
        <p:spPr>
          <a:xfrm>
            <a:off x="3923928" y="2564904"/>
            <a:ext cx="1008112" cy="216024"/>
          </a:xfrm>
          <a:prstGeom prst="ellipse">
            <a:avLst/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5427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pic>
        <p:nvPicPr>
          <p:cNvPr id="54273" name="Picture 1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483768" y="5949280"/>
            <a:ext cx="3467754" cy="648072"/>
          </a:xfrm>
          <a:prstGeom prst="rect">
            <a:avLst/>
          </a:prstGeom>
          <a:noFill/>
        </p:spPr>
      </p:pic>
      <p:sp>
        <p:nvSpPr>
          <p:cNvPr id="26" name="橢圓 25"/>
          <p:cNvSpPr/>
          <p:nvPr/>
        </p:nvSpPr>
        <p:spPr>
          <a:xfrm>
            <a:off x="4716016" y="6165304"/>
            <a:ext cx="720080" cy="21602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7" name="投影片編號版面配置區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altLang="zh-TW" dirty="0" smtClean="0"/>
              <a:t>17</a:t>
            </a:r>
            <a:endParaRPr lang="zh-TW" altLang="en-US" dirty="0"/>
          </a:p>
        </p:txBody>
      </p:sp>
      <p:sp>
        <p:nvSpPr>
          <p:cNvPr id="28" name="圓形箭號 27">
            <a:hlinkClick r:id="rId9" action="ppaction://hlinksldjump"/>
          </p:cNvPr>
          <p:cNvSpPr/>
          <p:nvPr/>
        </p:nvSpPr>
        <p:spPr>
          <a:xfrm>
            <a:off x="7668344" y="6237312"/>
            <a:ext cx="360040" cy="792088"/>
          </a:xfrm>
          <a:prstGeom prst="circular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smtClean="0">
                <a:solidFill>
                  <a:schemeClr val="bg1"/>
                </a:solidFill>
                <a:latin typeface="Times New Roman" pitchFamily="18" charset="0"/>
              </a:rPr>
              <a:t>5.</a:t>
            </a:r>
            <a:r>
              <a:rPr lang="zh-TW" altLang="zh-TW" dirty="0" smtClean="0">
                <a:solidFill>
                  <a:schemeClr val="bg1"/>
                </a:solidFill>
                <a:latin typeface="Times New Roman" pitchFamily="18" charset="0"/>
              </a:rPr>
              <a:t>Conclusion</a:t>
            </a:r>
            <a:r>
              <a:rPr lang="zh-TW" altLang="zh-TW" dirty="0" smtClean="0">
                <a:solidFill>
                  <a:schemeClr val="bg1"/>
                </a:solidFill>
              </a:rPr>
              <a:t> </a:t>
            </a:r>
            <a:endParaRPr lang="en-US" altLang="zh-TW" dirty="0">
              <a:solidFill>
                <a:schemeClr val="bg1"/>
              </a:solidFill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55576" y="2060848"/>
            <a:ext cx="7931224" cy="4065315"/>
          </a:xfrm>
        </p:spPr>
        <p:txBody>
          <a:bodyPr>
            <a:normAutofit lnSpcReduction="10000"/>
          </a:bodyPr>
          <a:lstStyle/>
          <a:p>
            <a:pPr>
              <a:buFontTx/>
              <a:buNone/>
            </a:pPr>
            <a:r>
              <a:rPr lang="en-US" altLang="zh-TW" dirty="0">
                <a:latin typeface="Times New Roman" pitchFamily="18" charset="0"/>
              </a:rPr>
              <a:t>(1)In the </a:t>
            </a:r>
            <a:r>
              <a:rPr lang="en-US" altLang="zh-TW" dirty="0" err="1">
                <a:latin typeface="Times New Roman" pitchFamily="18" charset="0"/>
              </a:rPr>
              <a:t>experiment,the</a:t>
            </a:r>
            <a:r>
              <a:rPr lang="en-US" altLang="zh-TW" dirty="0">
                <a:latin typeface="Times New Roman" pitchFamily="18" charset="0"/>
              </a:rPr>
              <a:t> P/T ratio of inner diameter of nuts are larger than 0.1,which </a:t>
            </a:r>
            <a:r>
              <a:rPr lang="zh-TW" altLang="zh-TW" dirty="0">
                <a:latin typeface="Times New Roman" pitchFamily="18" charset="0"/>
              </a:rPr>
              <a:t>indicates that the caliper we used to experiment or operators </a:t>
            </a:r>
            <a:r>
              <a:rPr lang="en-US" altLang="zh-TW" dirty="0" smtClean="0">
                <a:latin typeface="Times New Roman" pitchFamily="18" charset="0"/>
              </a:rPr>
              <a:t>them</a:t>
            </a:r>
            <a:r>
              <a:rPr lang="zh-TW" altLang="zh-TW" dirty="0" smtClean="0">
                <a:latin typeface="Times New Roman" pitchFamily="18" charset="0"/>
              </a:rPr>
              <a:t>self </a:t>
            </a:r>
            <a:r>
              <a:rPr lang="zh-TW" altLang="zh-TW" dirty="0">
                <a:latin typeface="Times New Roman" pitchFamily="18" charset="0"/>
              </a:rPr>
              <a:t>cause large variation.</a:t>
            </a:r>
          </a:p>
          <a:p>
            <a:pPr>
              <a:buFontTx/>
              <a:buNone/>
            </a:pPr>
            <a:endParaRPr lang="zh-TW" altLang="zh-TW" dirty="0">
              <a:latin typeface="Times New Roman" pitchFamily="18" charset="0"/>
            </a:endParaRPr>
          </a:p>
          <a:p>
            <a:pPr>
              <a:buFontTx/>
              <a:buNone/>
            </a:pPr>
            <a:r>
              <a:rPr lang="zh-TW" altLang="zh-TW" dirty="0">
                <a:latin typeface="Times New Roman" pitchFamily="18" charset="0"/>
              </a:rPr>
              <a:t>(2)</a:t>
            </a:r>
            <a:r>
              <a:rPr lang="en-US" altLang="zh-TW" dirty="0">
                <a:latin typeface="Times New Roman" pitchFamily="18" charset="0"/>
              </a:rPr>
              <a:t>The P/T ratio of weight of nuts are very  </a:t>
            </a:r>
          </a:p>
          <a:p>
            <a:pPr>
              <a:buFontTx/>
              <a:buNone/>
            </a:pPr>
            <a:r>
              <a:rPr lang="en-US" altLang="zh-TW" dirty="0">
                <a:latin typeface="Times New Roman" pitchFamily="18" charset="0"/>
              </a:rPr>
              <a:t>     small. </a:t>
            </a: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altLang="zh-TW" dirty="0" smtClean="0"/>
              <a:t>18</a:t>
            </a:r>
            <a:endParaRPr lang="zh-TW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-180528" y="274638"/>
            <a:ext cx="9324528" cy="1143000"/>
          </a:xfrm>
        </p:spPr>
        <p:txBody>
          <a:bodyPr>
            <a:normAutofit fontScale="90000"/>
          </a:bodyPr>
          <a:lstStyle/>
          <a:p>
            <a:r>
              <a:rPr lang="en-US" altLang="zh-TW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1-1 Paper Industry Background in Taiwan</a:t>
            </a:r>
            <a:endParaRPr lang="zh-TW" altLang="en-US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683568" y="1772816"/>
            <a:ext cx="8003232" cy="4353347"/>
          </a:xfrm>
        </p:spPr>
        <p:txBody>
          <a:bodyPr/>
          <a:lstStyle/>
          <a:p>
            <a:pPr>
              <a:buFont typeface="Wingdings" pitchFamily="2" charset="2"/>
              <a:buChar char="Ø"/>
            </a:pPr>
            <a:r>
              <a:rPr lang="zh-TW" altLang="zh-TW" dirty="0" smtClean="0">
                <a:latin typeface="Times New Roman" pitchFamily="18" charset="0"/>
                <a:cs typeface="Times New Roman" pitchFamily="18" charset="0"/>
              </a:rPr>
              <a:t>Domestic nut industry</a:t>
            </a:r>
            <a:r>
              <a:rPr lang="en-US" altLang="zh-TW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zh-TW" altLang="zh-TW" dirty="0" smtClean="0">
                <a:latin typeface="Times New Roman" pitchFamily="18" charset="0"/>
                <a:cs typeface="Times New Roman" pitchFamily="18" charset="0"/>
              </a:rPr>
              <a:t>become a complete system of export-oriented production and marketing of metal products industry</a:t>
            </a:r>
            <a:endParaRPr lang="en-US" altLang="zh-TW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Ø"/>
            </a:pPr>
            <a:r>
              <a:rPr lang="zh-TW" altLang="zh-TW" dirty="0" smtClean="0">
                <a:latin typeface="Times New Roman" pitchFamily="18" charset="0"/>
                <a:cs typeface="Times New Roman" pitchFamily="18" charset="0"/>
              </a:rPr>
              <a:t>Domestic nut industries covered a wide range of other industries</a:t>
            </a:r>
            <a:r>
              <a:rPr lang="en-US" altLang="zh-TW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Font typeface="Wingdings" pitchFamily="2" charset="2"/>
              <a:buChar char="Ø"/>
            </a:pPr>
            <a:r>
              <a:rPr lang="zh-TW" altLang="zh-TW" dirty="0" smtClean="0">
                <a:latin typeface="Times New Roman" pitchFamily="18" charset="0"/>
                <a:cs typeface="Times New Roman" pitchFamily="18" charset="0"/>
              </a:rPr>
              <a:t>In 2007, the proportion of</a:t>
            </a:r>
            <a:r>
              <a:rPr lang="en-US" altLang="zh-TW" dirty="0" smtClean="0">
                <a:latin typeface="Times New Roman" pitchFamily="18" charset="0"/>
                <a:cs typeface="Times New Roman" pitchFamily="18" charset="0"/>
              </a:rPr>
              <a:t> nuts</a:t>
            </a:r>
            <a:r>
              <a:rPr lang="zh-TW" altLang="zh-TW" dirty="0" smtClean="0">
                <a:latin typeface="Times New Roman" pitchFamily="18" charset="0"/>
                <a:cs typeface="Times New Roman" pitchFamily="18" charset="0"/>
              </a:rPr>
              <a:t> imports to a minimum, about 3.2%</a:t>
            </a:r>
            <a:r>
              <a:rPr lang="en-US" altLang="zh-TW" dirty="0" smtClean="0">
                <a:latin typeface="Times New Roman" pitchFamily="18" charset="0"/>
                <a:cs typeface="Times New Roman" pitchFamily="18" charset="0"/>
              </a:rPr>
              <a:t>,and</a:t>
            </a:r>
            <a:r>
              <a:rPr lang="zh-TW" altLang="zh-TW" dirty="0" smtClean="0">
                <a:latin typeface="Times New Roman" pitchFamily="18" charset="0"/>
                <a:cs typeface="Times New Roman" pitchFamily="18" charset="0"/>
              </a:rPr>
              <a:t> nut exports hit a new high</a:t>
            </a:r>
            <a:r>
              <a:rPr lang="en-US" altLang="zh-TW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zh-TW" alt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流程圖: 替代處理程序 3"/>
          <p:cNvSpPr/>
          <p:nvPr/>
        </p:nvSpPr>
        <p:spPr>
          <a:xfrm>
            <a:off x="3635896" y="3573016"/>
            <a:ext cx="2016224" cy="936104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000" b="1" dirty="0" smtClean="0"/>
              <a:t>N</a:t>
            </a:r>
            <a:r>
              <a:rPr lang="zh-TW" altLang="zh-TW" sz="2000" b="1" dirty="0" smtClean="0"/>
              <a:t>ut </a:t>
            </a:r>
            <a:r>
              <a:rPr lang="en-US" altLang="zh-TW" sz="2000" b="1" dirty="0" smtClean="0"/>
              <a:t>I</a:t>
            </a:r>
            <a:r>
              <a:rPr lang="zh-TW" altLang="zh-TW" sz="2000" b="1" dirty="0" smtClean="0"/>
              <a:t>ndustry</a:t>
            </a:r>
            <a:endParaRPr lang="zh-TW" altLang="en-US" sz="2000" b="1" dirty="0"/>
          </a:p>
        </p:txBody>
      </p:sp>
      <p:sp>
        <p:nvSpPr>
          <p:cNvPr id="5" name="橢圓 4"/>
          <p:cNvSpPr/>
          <p:nvPr/>
        </p:nvSpPr>
        <p:spPr>
          <a:xfrm>
            <a:off x="179512" y="3501008"/>
            <a:ext cx="2880320" cy="136815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b="1" dirty="0" smtClean="0"/>
              <a:t>D</a:t>
            </a:r>
            <a:r>
              <a:rPr lang="zh-TW" altLang="zh-TW" b="1" dirty="0" smtClean="0"/>
              <a:t>evelopment of peripheral industries matur</a:t>
            </a:r>
            <a:r>
              <a:rPr lang="en-US" altLang="zh-TW" b="1" dirty="0" smtClean="0"/>
              <a:t>e</a:t>
            </a:r>
            <a:endParaRPr lang="zh-TW" altLang="en-US" b="1" dirty="0"/>
          </a:p>
        </p:txBody>
      </p:sp>
      <p:sp>
        <p:nvSpPr>
          <p:cNvPr id="6" name="橢圓 5"/>
          <p:cNvSpPr/>
          <p:nvPr/>
        </p:nvSpPr>
        <p:spPr>
          <a:xfrm>
            <a:off x="3203848" y="5301208"/>
            <a:ext cx="2880320" cy="115212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b="1" dirty="0" smtClean="0"/>
              <a:t>A</a:t>
            </a:r>
            <a:r>
              <a:rPr lang="zh-TW" altLang="zh-TW" b="1" dirty="0" smtClean="0"/>
              <a:t>utomated production efficiency</a:t>
            </a:r>
            <a:endParaRPr lang="zh-TW" altLang="en-US" b="1" dirty="0"/>
          </a:p>
        </p:txBody>
      </p:sp>
      <p:sp>
        <p:nvSpPr>
          <p:cNvPr id="7" name="橢圓 6"/>
          <p:cNvSpPr/>
          <p:nvPr/>
        </p:nvSpPr>
        <p:spPr>
          <a:xfrm>
            <a:off x="6300192" y="3573016"/>
            <a:ext cx="2664296" cy="136815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b="1" dirty="0" smtClean="0"/>
              <a:t>S</a:t>
            </a:r>
            <a:r>
              <a:rPr lang="zh-TW" altLang="zh-TW" b="1" dirty="0" smtClean="0"/>
              <a:t>table supply of raw materials </a:t>
            </a:r>
            <a:endParaRPr lang="zh-TW" altLang="en-US" b="1" dirty="0"/>
          </a:p>
        </p:txBody>
      </p:sp>
      <p:cxnSp>
        <p:nvCxnSpPr>
          <p:cNvPr id="20" name="直線單箭頭接點 19"/>
          <p:cNvCxnSpPr>
            <a:stCxn id="6" idx="0"/>
          </p:cNvCxnSpPr>
          <p:nvPr/>
        </p:nvCxnSpPr>
        <p:spPr>
          <a:xfrm rot="5400000" flipH="1" flipV="1">
            <a:off x="4247964" y="4905164"/>
            <a:ext cx="792088" cy="1588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線單箭頭接點 25"/>
          <p:cNvCxnSpPr>
            <a:stCxn id="5" idx="6"/>
          </p:cNvCxnSpPr>
          <p:nvPr/>
        </p:nvCxnSpPr>
        <p:spPr>
          <a:xfrm>
            <a:off x="3059832" y="4185084"/>
            <a:ext cx="576064" cy="36004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線單箭頭接點 27"/>
          <p:cNvCxnSpPr>
            <a:stCxn id="7" idx="2"/>
          </p:cNvCxnSpPr>
          <p:nvPr/>
        </p:nvCxnSpPr>
        <p:spPr>
          <a:xfrm rot="10800000">
            <a:off x="5652120" y="4221088"/>
            <a:ext cx="648072" cy="36004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投影片編號版面配置區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altLang="zh-TW" sz="1400" dirty="0" smtClean="0"/>
              <a:t>1</a:t>
            </a:r>
            <a:endParaRPr lang="zh-TW" altLang="en-US" sz="1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6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0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5" grpId="0" animBg="1"/>
      <p:bldP spid="5" grpId="1" animBg="1"/>
      <p:bldP spid="6" grpId="0" animBg="1"/>
      <p:bldP spid="6" grpId="1" animBg="1"/>
      <p:bldP spid="7" grpId="0" animBg="1"/>
      <p:bldP spid="7" grpId="1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smtClean="0">
                <a:solidFill>
                  <a:schemeClr val="bg1"/>
                </a:solidFill>
                <a:latin typeface="Times New Roman" pitchFamily="18" charset="0"/>
              </a:rPr>
              <a:t>6.Suggestion</a:t>
            </a:r>
            <a:r>
              <a:rPr lang="en-US" altLang="zh-TW" dirty="0" smtClean="0">
                <a:solidFill>
                  <a:schemeClr val="bg1"/>
                </a:solidFill>
              </a:rPr>
              <a:t> </a:t>
            </a:r>
            <a:endParaRPr lang="en-US" altLang="zh-TW" dirty="0">
              <a:solidFill>
                <a:schemeClr val="bg1"/>
              </a:solidFill>
            </a:endParaRP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536" y="1988840"/>
            <a:ext cx="8748464" cy="4165898"/>
          </a:xfrm>
        </p:spPr>
        <p:txBody>
          <a:bodyPr/>
          <a:lstStyle/>
          <a:p>
            <a:pPr marL="609600" indent="-609600" algn="ctr">
              <a:buFontTx/>
              <a:buNone/>
            </a:pPr>
            <a:r>
              <a:rPr lang="en-US" altLang="zh-TW" dirty="0">
                <a:latin typeface="Times New Roman" pitchFamily="18" charset="0"/>
              </a:rPr>
              <a:t>(1) If we still want to measure the inner diameter of </a:t>
            </a:r>
            <a:r>
              <a:rPr lang="en-US" altLang="zh-TW" dirty="0" err="1">
                <a:latin typeface="Times New Roman" pitchFamily="18" charset="0"/>
              </a:rPr>
              <a:t>nuts,the</a:t>
            </a:r>
            <a:r>
              <a:rPr lang="en-US" altLang="zh-TW" dirty="0">
                <a:latin typeface="Times New Roman" pitchFamily="18" charset="0"/>
              </a:rPr>
              <a:t> most important thing is to stipulate the measuring </a:t>
            </a:r>
            <a:r>
              <a:rPr lang="en-US" altLang="zh-TW" dirty="0" err="1">
                <a:latin typeface="Times New Roman" pitchFamily="18" charset="0"/>
              </a:rPr>
              <a:t>rules.Something</a:t>
            </a:r>
            <a:r>
              <a:rPr lang="en-US" altLang="zh-TW" dirty="0">
                <a:latin typeface="Times New Roman" pitchFamily="18" charset="0"/>
              </a:rPr>
              <a:t> like we can put the nuts on the desk rather than take it in the hand.</a:t>
            </a:r>
          </a:p>
          <a:p>
            <a:pPr marL="609600" indent="-609600" algn="ctr">
              <a:buFontTx/>
              <a:buNone/>
            </a:pPr>
            <a:endParaRPr lang="en-US" altLang="zh-TW" dirty="0">
              <a:latin typeface="Times New Roman" pitchFamily="18" charset="0"/>
            </a:endParaRPr>
          </a:p>
          <a:p>
            <a:pPr marL="609600" indent="-609600" algn="ctr">
              <a:buFontTx/>
              <a:buNone/>
            </a:pPr>
            <a:r>
              <a:rPr lang="en-US" altLang="zh-TW" dirty="0">
                <a:latin typeface="Times New Roman" pitchFamily="18" charset="0"/>
              </a:rPr>
              <a:t>(2)We can choose the measuring items which is a</a:t>
            </a:r>
          </a:p>
          <a:p>
            <a:pPr marL="609600" indent="-609600">
              <a:buFontTx/>
              <a:buNone/>
            </a:pPr>
            <a:r>
              <a:rPr lang="en-US" altLang="zh-TW" dirty="0">
                <a:latin typeface="Times New Roman" pitchFamily="18" charset="0"/>
              </a:rPr>
              <a:t>         plane to make it measured more easily.</a:t>
            </a: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altLang="zh-TW" dirty="0" smtClean="0"/>
              <a:t>19</a:t>
            </a:r>
            <a:endParaRPr lang="zh-TW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3845024"/>
          </a:xfrm>
        </p:spPr>
        <p:txBody>
          <a:bodyPr/>
          <a:lstStyle/>
          <a:p>
            <a:pPr algn="ctr">
              <a:buNone/>
            </a:pPr>
            <a:endParaRPr lang="en-US" altLang="zh-TW" dirty="0" smtClean="0">
              <a:solidFill>
                <a:schemeClr val="bg1"/>
              </a:solidFill>
            </a:endParaRPr>
          </a:p>
          <a:p>
            <a:pPr algn="ctr">
              <a:buNone/>
            </a:pPr>
            <a:endParaRPr lang="en-US" altLang="zh-TW" dirty="0" smtClean="0">
              <a:solidFill>
                <a:schemeClr val="bg1"/>
              </a:solidFill>
            </a:endParaRPr>
          </a:p>
          <a:p>
            <a:pPr algn="ctr">
              <a:buNone/>
            </a:pPr>
            <a:r>
              <a:rPr lang="en-US" altLang="zh-TW" sz="4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Thanks for your attention</a:t>
            </a:r>
            <a:endParaRPr lang="zh-TW" altLang="en-US" sz="48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altLang="zh-TW" dirty="0" smtClean="0"/>
              <a:t>19</a:t>
            </a:r>
            <a:endParaRPr lang="zh-TW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1-2</a:t>
            </a:r>
            <a:r>
              <a:rPr lang="zh-TW" altLang="zh-TW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zh-TW" altLang="zh-TW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ackground</a:t>
            </a:r>
            <a:endParaRPr lang="zh-TW" altLang="en-US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899592" y="1772816"/>
            <a:ext cx="7787208" cy="4680520"/>
          </a:xfrm>
        </p:spPr>
        <p:txBody>
          <a:bodyPr/>
          <a:lstStyle/>
          <a:p>
            <a:pPr>
              <a:buFont typeface="Wingdings" pitchFamily="2" charset="2"/>
              <a:buChar char="Ø"/>
            </a:pPr>
            <a:r>
              <a:rPr lang="en-US" altLang="zh-TW" dirty="0"/>
              <a:t> </a:t>
            </a:r>
            <a:r>
              <a:rPr lang="en-US" altLang="zh-TW" sz="2800" dirty="0" smtClean="0">
                <a:latin typeface="Times New Roman" pitchFamily="18" charset="0"/>
                <a:cs typeface="Times New Roman" pitchFamily="18" charset="0"/>
              </a:rPr>
              <a:t>The machinery </a:t>
            </a:r>
            <a:r>
              <a:rPr lang="en-US" altLang="zh-TW" sz="2800" dirty="0">
                <a:latin typeface="Times New Roman" pitchFamily="18" charset="0"/>
                <a:cs typeface="Times New Roman" pitchFamily="18" charset="0"/>
              </a:rPr>
              <a:t>industry has become an integral part of daily </a:t>
            </a:r>
            <a:r>
              <a:rPr lang="en-US" altLang="zh-TW" sz="2800" dirty="0" smtClean="0">
                <a:latin typeface="Times New Roman" pitchFamily="18" charset="0"/>
                <a:cs typeface="Times New Roman" pitchFamily="18" charset="0"/>
              </a:rPr>
              <a:t>life.</a:t>
            </a:r>
          </a:p>
          <a:p>
            <a:pPr>
              <a:buFont typeface="Wingdings" pitchFamily="2" charset="2"/>
              <a:buChar char="Ø"/>
            </a:pPr>
            <a:r>
              <a:rPr lang="en-US" altLang="zh-TW" sz="2800" dirty="0">
                <a:latin typeface="Times New Roman" pitchFamily="18" charset="0"/>
                <a:cs typeface="Times New Roman" pitchFamily="18" charset="0"/>
              </a:rPr>
              <a:t>Because of industrial machinery should be </a:t>
            </a:r>
            <a:r>
              <a:rPr lang="en-US" altLang="zh-TW" sz="2800" dirty="0" smtClean="0">
                <a:latin typeface="Times New Roman" pitchFamily="18" charset="0"/>
                <a:cs typeface="Times New Roman" pitchFamily="18" charset="0"/>
              </a:rPr>
              <a:t>precision,</a:t>
            </a:r>
            <a:r>
              <a:rPr lang="en-US" altLang="zh-TW" sz="2800" dirty="0">
                <a:latin typeface="Times New Roman" pitchFamily="18" charset="0"/>
                <a:cs typeface="Times New Roman" pitchFamily="18" charset="0"/>
              </a:rPr>
              <a:t> and the nut is the necessary parts, so the precision of the nut will usually affect the quality of </a:t>
            </a:r>
            <a:r>
              <a:rPr lang="en-US" altLang="zh-TW" sz="2800" dirty="0" smtClean="0">
                <a:latin typeface="Times New Roman" pitchFamily="18" charset="0"/>
                <a:cs typeface="Times New Roman" pitchFamily="18" charset="0"/>
              </a:rPr>
              <a:t>mechanical.</a:t>
            </a:r>
            <a:endParaRPr lang="zh-TW" altLang="en-US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7" name="Picture 3" descr="C:\Users\use\Desktop\12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39752" y="2708920"/>
            <a:ext cx="4032448" cy="3091707"/>
          </a:xfrm>
          <a:prstGeom prst="rect">
            <a:avLst/>
          </a:prstGeom>
          <a:noFill/>
        </p:spPr>
      </p:pic>
      <p:pic>
        <p:nvPicPr>
          <p:cNvPr id="1028" name="Picture 4" descr="C:\Users\use\Desktop\螺帽_1~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79912" y="4242973"/>
            <a:ext cx="3312368" cy="2615027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altLang="zh-TW" dirty="0" smtClean="0"/>
              <a:t>2</a:t>
            </a:r>
            <a:endParaRPr lang="zh-TW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1-2 Research Purpose</a:t>
            </a:r>
            <a:endParaRPr lang="zh-TW" altLang="en-US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683568" y="1844824"/>
            <a:ext cx="8003232" cy="4281339"/>
          </a:xfrm>
        </p:spPr>
        <p:txBody>
          <a:bodyPr/>
          <a:lstStyle/>
          <a:p>
            <a:pPr>
              <a:buFont typeface="Wingdings" pitchFamily="2" charset="2"/>
              <a:buChar char="Ø"/>
            </a:pPr>
            <a:r>
              <a:rPr lang="en-US" altLang="zh-TW" dirty="0" smtClean="0">
                <a:latin typeface="Times New Roman" pitchFamily="18" charset="0"/>
                <a:cs typeface="Times New Roman" pitchFamily="18" charset="0"/>
              </a:rPr>
              <a:t>The </a:t>
            </a:r>
            <a:r>
              <a:rPr lang="en-US" altLang="zh-TW" b="1" dirty="0" smtClean="0">
                <a:latin typeface="Times New Roman" pitchFamily="18" charset="0"/>
                <a:cs typeface="Times New Roman" pitchFamily="18" charset="0"/>
              </a:rPr>
              <a:t>screws is fixed by nuts</a:t>
            </a:r>
            <a:r>
              <a:rPr lang="en-US" altLang="zh-TW" dirty="0" smtClean="0">
                <a:latin typeface="Times New Roman" pitchFamily="18" charset="0"/>
                <a:cs typeface="Times New Roman" pitchFamily="18" charset="0"/>
              </a:rPr>
              <a:t>, when the </a:t>
            </a:r>
            <a:r>
              <a:rPr lang="en-US" altLang="zh-TW" b="1" dirty="0" smtClean="0">
                <a:latin typeface="Times New Roman" pitchFamily="18" charset="0"/>
                <a:cs typeface="Times New Roman" pitchFamily="18" charset="0"/>
              </a:rPr>
              <a:t>inner diameter of the nut is inconsistent </a:t>
            </a:r>
            <a:r>
              <a:rPr lang="en-US" altLang="zh-TW" dirty="0" smtClean="0">
                <a:latin typeface="Times New Roman" pitchFamily="18" charset="0"/>
                <a:cs typeface="Times New Roman" pitchFamily="18" charset="0"/>
              </a:rPr>
              <a:t>or when there is a gap, will cause the screw cannot be fixed.</a:t>
            </a:r>
          </a:p>
          <a:p>
            <a:pPr>
              <a:buFont typeface="Wingdings" pitchFamily="2" charset="2"/>
              <a:buChar char="Ø"/>
            </a:pPr>
            <a:r>
              <a:rPr lang="en-US" altLang="zh-TW" dirty="0" smtClean="0">
                <a:latin typeface="Times New Roman" pitchFamily="18" charset="0"/>
                <a:cs typeface="Times New Roman" pitchFamily="18" charset="0"/>
              </a:rPr>
              <a:t>When the weight of the nut is inconsistent, the error may be caused by the proportion of components, it will </a:t>
            </a:r>
            <a:r>
              <a:rPr lang="en-US" altLang="zh-TW" b="1" dirty="0" smtClean="0">
                <a:latin typeface="Times New Roman" pitchFamily="18" charset="0"/>
                <a:cs typeface="Times New Roman" pitchFamily="18" charset="0"/>
              </a:rPr>
              <a:t>cause insufficient strength</a:t>
            </a:r>
            <a:r>
              <a:rPr lang="en-US" altLang="zh-TW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zh-TW" altLang="zh-TW" dirty="0" smtClean="0">
              <a:latin typeface="Times New Roman" pitchFamily="18" charset="0"/>
              <a:cs typeface="Times New Roman" pitchFamily="18" charset="0"/>
            </a:endParaRPr>
          </a:p>
          <a:p>
            <a:endParaRPr lang="zh-TW" altLang="en-US" dirty="0"/>
          </a:p>
        </p:txBody>
      </p:sp>
      <p:pic>
        <p:nvPicPr>
          <p:cNvPr id="1026" name="Picture 2" descr="C:\Users\use\Desktop\nei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600" y="3717032"/>
            <a:ext cx="3744416" cy="1944216"/>
          </a:xfrm>
          <a:prstGeom prst="rect">
            <a:avLst/>
          </a:prstGeom>
          <a:ln w="9525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27" name="Picture 3" descr="C:\Users\use\Desktop\imagesCAA6TX2W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6056" y="3501008"/>
            <a:ext cx="3456384" cy="2304256"/>
          </a:xfrm>
          <a:prstGeom prst="rect">
            <a:avLst/>
          </a:prstGeom>
          <a:ln w="12700" cap="sq">
            <a:solidFill>
              <a:schemeClr val="tx1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7" name="爆炸 1 6"/>
          <p:cNvSpPr/>
          <p:nvPr/>
        </p:nvSpPr>
        <p:spPr>
          <a:xfrm>
            <a:off x="5220072" y="5805264"/>
            <a:ext cx="3312368" cy="1052736"/>
          </a:xfrm>
          <a:prstGeom prst="irregularSeal1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b="1" dirty="0" smtClean="0"/>
              <a:t>Different inner diameter</a:t>
            </a:r>
            <a:endParaRPr lang="zh-TW" altLang="en-US" b="1" dirty="0"/>
          </a:p>
        </p:txBody>
      </p:sp>
      <p:sp>
        <p:nvSpPr>
          <p:cNvPr id="8" name="爆炸 1 7"/>
          <p:cNvSpPr/>
          <p:nvPr/>
        </p:nvSpPr>
        <p:spPr>
          <a:xfrm>
            <a:off x="1259632" y="5589240"/>
            <a:ext cx="3384376" cy="1268760"/>
          </a:xfrm>
          <a:prstGeom prst="irregularSeal1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b="1" dirty="0" smtClean="0"/>
              <a:t>Screws is fixed by nuts</a:t>
            </a:r>
            <a:endParaRPr lang="zh-TW" altLang="en-US" b="1" dirty="0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altLang="zh-TW" dirty="0" smtClean="0"/>
              <a:t>3</a:t>
            </a:r>
            <a:endParaRPr lang="zh-TW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8" grpId="0" animBg="1"/>
      <p:bldP spid="8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2.Research</a:t>
            </a:r>
            <a:r>
              <a:rPr lang="en-US" altLang="zh-TW" dirty="0" smtClean="0"/>
              <a:t> </a:t>
            </a:r>
            <a:r>
              <a:rPr lang="en-US" altLang="zh-TW" dirty="0" smtClean="0">
                <a:solidFill>
                  <a:schemeClr val="bg1"/>
                </a:solidFill>
              </a:rPr>
              <a:t>Method</a:t>
            </a:r>
            <a:endParaRPr lang="zh-TW" altLang="en-US" dirty="0">
              <a:solidFill>
                <a:schemeClr val="bg1"/>
              </a:solidFill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67544" y="1916832"/>
            <a:ext cx="8424936" cy="4680520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Char char="Ø"/>
            </a:pPr>
            <a:r>
              <a:rPr lang="en-US" altLang="zh-TW" sz="3000" dirty="0" smtClean="0">
                <a:latin typeface="Times New Roman" pitchFamily="18" charset="0"/>
                <a:cs typeface="Times New Roman" pitchFamily="18" charset="0"/>
              </a:rPr>
              <a:t>Quality control relies on a lot of measurements data analysis. In this study, to be discussed is the </a:t>
            </a:r>
            <a:r>
              <a:rPr lang="en-US" altLang="zh-TW" sz="3000" b="1" dirty="0" smtClean="0">
                <a:latin typeface="Times New Roman" pitchFamily="18" charset="0"/>
                <a:cs typeface="Times New Roman" pitchFamily="18" charset="0"/>
              </a:rPr>
              <a:t>variability will result from the measurement system</a:t>
            </a:r>
            <a:r>
              <a:rPr lang="en-US" altLang="zh-TW" sz="30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Font typeface="Wingdings" pitchFamily="2" charset="2"/>
              <a:buChar char="Ø"/>
            </a:pPr>
            <a:r>
              <a:rPr lang="en-US" altLang="zh-TW" sz="3000" dirty="0" smtClean="0">
                <a:latin typeface="Times New Roman" pitchFamily="18" charset="0"/>
                <a:cs typeface="Times New Roman" pitchFamily="18" charset="0"/>
              </a:rPr>
              <a:t>Usually want to measurements data should have accuracy and precision. In this study we focus on </a:t>
            </a:r>
            <a:r>
              <a:rPr lang="en-US" altLang="zh-TW" sz="3000" b="1" dirty="0" smtClean="0">
                <a:latin typeface="Times New Roman" pitchFamily="18" charset="0"/>
                <a:cs typeface="Times New Roman" pitchFamily="18" charset="0"/>
              </a:rPr>
              <a:t>accuracy</a:t>
            </a:r>
            <a:r>
              <a:rPr lang="en-US" altLang="zh-TW" sz="30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zh-TW" altLang="en-US" sz="3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橢圓 3"/>
          <p:cNvSpPr/>
          <p:nvPr/>
        </p:nvSpPr>
        <p:spPr>
          <a:xfrm>
            <a:off x="6012160" y="5085184"/>
            <a:ext cx="2592288" cy="122413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3200" b="1" dirty="0" smtClean="0"/>
              <a:t>Accuracy</a:t>
            </a:r>
            <a:endParaRPr lang="zh-TW" altLang="en-US" sz="3200" dirty="0"/>
          </a:p>
        </p:txBody>
      </p:sp>
      <p:sp>
        <p:nvSpPr>
          <p:cNvPr id="6" name="圓角矩形 5"/>
          <p:cNvSpPr/>
          <p:nvPr/>
        </p:nvSpPr>
        <p:spPr>
          <a:xfrm>
            <a:off x="2627784" y="5085184"/>
            <a:ext cx="2664296" cy="7200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800" b="1" dirty="0" smtClean="0"/>
              <a:t>Gauge error</a:t>
            </a:r>
            <a:endParaRPr lang="zh-TW" altLang="en-US" sz="2800" b="1" dirty="0"/>
          </a:p>
        </p:txBody>
      </p:sp>
      <p:sp>
        <p:nvSpPr>
          <p:cNvPr id="7" name="圓角矩形 6"/>
          <p:cNvSpPr/>
          <p:nvPr/>
        </p:nvSpPr>
        <p:spPr>
          <a:xfrm>
            <a:off x="2699792" y="5877272"/>
            <a:ext cx="2664296" cy="7200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800" b="1" dirty="0" smtClean="0"/>
              <a:t>Operator Error</a:t>
            </a:r>
            <a:endParaRPr lang="zh-TW" altLang="en-US" sz="2800" b="1" dirty="0"/>
          </a:p>
        </p:txBody>
      </p:sp>
      <p:cxnSp>
        <p:nvCxnSpPr>
          <p:cNvPr id="15" name="直線單箭頭接點 14"/>
          <p:cNvCxnSpPr>
            <a:stCxn id="6" idx="3"/>
            <a:endCxn id="4" idx="2"/>
          </p:cNvCxnSpPr>
          <p:nvPr/>
        </p:nvCxnSpPr>
        <p:spPr>
          <a:xfrm>
            <a:off x="5292080" y="5445224"/>
            <a:ext cx="720080" cy="252028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線單箭頭接點 18"/>
          <p:cNvCxnSpPr>
            <a:stCxn id="7" idx="3"/>
            <a:endCxn id="4" idx="2"/>
          </p:cNvCxnSpPr>
          <p:nvPr/>
        </p:nvCxnSpPr>
        <p:spPr>
          <a:xfrm flipV="1">
            <a:off x="5364088" y="5697252"/>
            <a:ext cx="648072" cy="540060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書卷 (水平) 20"/>
          <p:cNvSpPr/>
          <p:nvPr/>
        </p:nvSpPr>
        <p:spPr>
          <a:xfrm>
            <a:off x="323528" y="1196752"/>
            <a:ext cx="8388424" cy="5229200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altLang="zh-TW" sz="2800" b="1" dirty="0" smtClean="0">
                <a:solidFill>
                  <a:schemeClr val="tx1"/>
                </a:solidFill>
              </a:rPr>
              <a:t>Analysis Methods</a:t>
            </a:r>
          </a:p>
          <a:p>
            <a:pPr marL="514350" indent="-514350">
              <a:buAutoNum type="arabicPeriod"/>
            </a:pPr>
            <a:r>
              <a:rPr lang="en-US" altLang="zh-TW" sz="2800" b="1" dirty="0" smtClean="0">
                <a:solidFill>
                  <a:schemeClr val="tx1"/>
                </a:solidFill>
              </a:rPr>
              <a:t>Classical GR&amp;R</a:t>
            </a:r>
            <a:r>
              <a:rPr lang="en-US" altLang="zh-TW" sz="2800" dirty="0" smtClean="0">
                <a:solidFill>
                  <a:schemeClr val="tx1"/>
                </a:solidFill>
              </a:rPr>
              <a:t>: </a:t>
            </a:r>
            <a:r>
              <a:rPr lang="en-US" altLang="zh-TW" sz="2800" dirty="0" smtClean="0"/>
              <a:t>used concept about range from x-bar –R chart to estimate variance.</a:t>
            </a:r>
          </a:p>
          <a:p>
            <a:pPr marL="514350" indent="-514350">
              <a:buFontTx/>
              <a:buAutoNum type="arabicPeriod"/>
            </a:pPr>
            <a:r>
              <a:rPr lang="en-US" altLang="zh-TW" sz="2800" b="1" dirty="0" smtClean="0">
                <a:solidFill>
                  <a:schemeClr val="tx1"/>
                </a:solidFill>
              </a:rPr>
              <a:t>P/T ratio:</a:t>
            </a:r>
            <a:r>
              <a:rPr lang="en-US" altLang="zh-TW" sz="2800" dirty="0" smtClean="0">
                <a:solidFill>
                  <a:schemeClr val="tx1"/>
                </a:solidFill>
              </a:rPr>
              <a:t> </a:t>
            </a:r>
            <a:r>
              <a:rPr lang="en-US" altLang="zh-TW" sz="2800" dirty="0" smtClean="0"/>
              <a:t>used to assess whether this measure can accurately measure the quality characteristics of products.</a:t>
            </a:r>
            <a:endParaRPr lang="en-US" altLang="zh-TW" sz="2800" b="1" dirty="0" smtClean="0"/>
          </a:p>
          <a:p>
            <a:pPr marL="514350" indent="-514350">
              <a:buAutoNum type="arabicPeriod"/>
            </a:pPr>
            <a:r>
              <a:rPr lang="en-US" altLang="zh-TW" sz="2800" b="1" dirty="0" smtClean="0">
                <a:solidFill>
                  <a:schemeClr val="tx1"/>
                </a:solidFill>
              </a:rPr>
              <a:t>ANOVA analysis:</a:t>
            </a:r>
            <a:r>
              <a:rPr lang="en-US" altLang="zh-TW" sz="2800" dirty="0" smtClean="0"/>
              <a:t> We want to understand the variation </a:t>
            </a:r>
            <a:r>
              <a:rPr lang="en-US" altLang="zh-TW" sz="2800" dirty="0" smtClean="0">
                <a:latin typeface="Times New Roman" pitchFamily="18" charset="0"/>
                <a:cs typeface="Times New Roman" pitchFamily="18" charset="0"/>
              </a:rPr>
              <a:t>between</a:t>
            </a:r>
            <a:r>
              <a:rPr lang="en-US" altLang="zh-TW" sz="2800" dirty="0" smtClean="0"/>
              <a:t> factors, also estimate reproducibility and repeatability.</a:t>
            </a:r>
            <a:endParaRPr lang="zh-TW" altLang="en-US" sz="2800" b="1" dirty="0">
              <a:solidFill>
                <a:schemeClr val="tx1"/>
              </a:solidFill>
            </a:endParaRPr>
          </a:p>
        </p:txBody>
      </p:sp>
      <p:sp>
        <p:nvSpPr>
          <p:cNvPr id="10" name="投影片編號版面配置區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altLang="zh-TW" dirty="0" smtClean="0"/>
              <a:t>4</a:t>
            </a:r>
            <a:endParaRPr lang="zh-TW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6" grpId="0" animBg="1"/>
      <p:bldP spid="6" grpId="1" animBg="1"/>
      <p:bldP spid="7" grpId="0" animBg="1"/>
      <p:bldP spid="7" grpId="1" animBg="1"/>
      <p:bldP spid="2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274638"/>
            <a:ext cx="8964488" cy="1143000"/>
          </a:xfrm>
        </p:spPr>
        <p:txBody>
          <a:bodyPr/>
          <a:lstStyle/>
          <a:p>
            <a:r>
              <a:rPr lang="en-US" altLang="zh-TW" dirty="0" smtClean="0">
                <a:solidFill>
                  <a:schemeClr val="bg1"/>
                </a:solidFill>
                <a:latin typeface="Times New Roman" pitchFamily="18" charset="0"/>
              </a:rPr>
              <a:t>3.The </a:t>
            </a:r>
            <a:r>
              <a:rPr lang="en-US" altLang="zh-TW" dirty="0" err="1" smtClean="0">
                <a:solidFill>
                  <a:schemeClr val="bg1"/>
                </a:solidFill>
                <a:latin typeface="Times New Roman" pitchFamily="18" charset="0"/>
              </a:rPr>
              <a:t>procesure</a:t>
            </a:r>
            <a:r>
              <a:rPr lang="en-US" altLang="zh-TW" dirty="0" smtClean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en-US" altLang="zh-TW" dirty="0">
                <a:solidFill>
                  <a:schemeClr val="bg1"/>
                </a:solidFill>
                <a:latin typeface="Times New Roman" pitchFamily="18" charset="0"/>
              </a:rPr>
              <a:t>of data collection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1520" y="1988840"/>
            <a:ext cx="8892480" cy="4869160"/>
          </a:xfrm>
        </p:spPr>
        <p:txBody>
          <a:bodyPr/>
          <a:lstStyle/>
          <a:p>
            <a:pPr>
              <a:buFont typeface="Wingdings" pitchFamily="2" charset="2"/>
              <a:buChar char="Ø"/>
            </a:pPr>
            <a:r>
              <a:rPr lang="zh-TW" altLang="zh-TW" sz="2600" dirty="0">
                <a:latin typeface="Times New Roman" pitchFamily="18" charset="0"/>
              </a:rPr>
              <a:t>Samples: thirty nuts</a:t>
            </a:r>
            <a:endParaRPr lang="zh-TW" sz="2600" dirty="0">
              <a:latin typeface="Times New Roman" pitchFamily="18" charset="0"/>
            </a:endParaRPr>
          </a:p>
          <a:p>
            <a:pPr>
              <a:buFont typeface="Wingdings" pitchFamily="2" charset="2"/>
              <a:buChar char="Ø"/>
            </a:pPr>
            <a:r>
              <a:rPr lang="zh-TW" altLang="zh-TW" sz="2600" dirty="0">
                <a:latin typeface="Times New Roman" pitchFamily="18" charset="0"/>
              </a:rPr>
              <a:t>Measuring instrument : </a:t>
            </a:r>
            <a:r>
              <a:rPr lang="en-US" altLang="zh-TW" sz="2600" dirty="0" err="1">
                <a:latin typeface="Times New Roman" pitchFamily="18" charset="0"/>
              </a:rPr>
              <a:t>Vernier</a:t>
            </a:r>
            <a:r>
              <a:rPr lang="en-US" altLang="zh-TW" sz="2600" dirty="0">
                <a:latin typeface="Times New Roman" pitchFamily="18" charset="0"/>
              </a:rPr>
              <a:t> Caliper</a:t>
            </a:r>
            <a:r>
              <a:rPr lang="zh-TW" sz="2600" dirty="0">
                <a:latin typeface="Times New Roman" pitchFamily="18" charset="0"/>
              </a:rPr>
              <a:t>、</a:t>
            </a:r>
            <a:r>
              <a:rPr lang="zh-TW" altLang="zh-TW" sz="2600" dirty="0">
                <a:latin typeface="Times New Roman" pitchFamily="18" charset="0"/>
              </a:rPr>
              <a:t>Electronic </a:t>
            </a:r>
            <a:r>
              <a:rPr lang="zh-TW" altLang="zh-TW" sz="2600" dirty="0" smtClean="0">
                <a:latin typeface="Times New Roman" pitchFamily="18" charset="0"/>
              </a:rPr>
              <a:t>scale</a:t>
            </a:r>
            <a:endParaRPr lang="zh-TW" altLang="zh-TW" sz="2600" dirty="0">
              <a:latin typeface="Times New Roman" pitchFamily="18" charset="0"/>
            </a:endParaRPr>
          </a:p>
          <a:p>
            <a:pPr>
              <a:buFont typeface="Wingdings" pitchFamily="2" charset="2"/>
              <a:buChar char="Ø"/>
            </a:pPr>
            <a:r>
              <a:rPr lang="zh-TW" altLang="zh-TW" sz="2600" dirty="0">
                <a:latin typeface="Times New Roman" pitchFamily="18" charset="0"/>
              </a:rPr>
              <a:t>The steps are as following:</a:t>
            </a:r>
          </a:p>
          <a:p>
            <a:pPr>
              <a:buFontTx/>
              <a:buNone/>
            </a:pPr>
            <a:r>
              <a:rPr lang="zh-TW" altLang="zh-TW" sz="2600" dirty="0">
                <a:latin typeface="Times New Roman" pitchFamily="18" charset="0"/>
              </a:rPr>
              <a:t>   (1)Number these thirty nuts</a:t>
            </a:r>
          </a:p>
          <a:p>
            <a:pPr>
              <a:buFontTx/>
              <a:buNone/>
            </a:pPr>
            <a:r>
              <a:rPr lang="zh-TW" altLang="zh-TW" sz="2600" dirty="0">
                <a:latin typeface="Times New Roman" pitchFamily="18" charset="0"/>
              </a:rPr>
              <a:t>   (2)Using minitab to randomize measuring order </a:t>
            </a:r>
          </a:p>
          <a:p>
            <a:pPr>
              <a:buFontTx/>
              <a:buNone/>
            </a:pPr>
            <a:r>
              <a:rPr lang="zh-TW" altLang="zh-TW" sz="2600" dirty="0">
                <a:latin typeface="Times New Roman" pitchFamily="18" charset="0"/>
              </a:rPr>
              <a:t>   (3)Using the same method to measure the weight of nuts</a:t>
            </a:r>
          </a:p>
          <a:p>
            <a:pPr>
              <a:buFontTx/>
              <a:buNone/>
            </a:pPr>
            <a:r>
              <a:rPr lang="zh-TW" altLang="zh-TW" sz="2600" dirty="0">
                <a:latin typeface="Times New Roman" pitchFamily="18" charset="0"/>
              </a:rPr>
              <a:t>   (4</a:t>
            </a:r>
            <a:r>
              <a:rPr lang="zh-TW" altLang="zh-TW" sz="2600" dirty="0" smtClean="0">
                <a:latin typeface="Times New Roman" pitchFamily="18" charset="0"/>
              </a:rPr>
              <a:t>)Each </a:t>
            </a:r>
            <a:r>
              <a:rPr lang="zh-TW" altLang="zh-TW" sz="2600" dirty="0">
                <a:latin typeface="Times New Roman" pitchFamily="18" charset="0"/>
              </a:rPr>
              <a:t>operators measure twice. </a:t>
            </a:r>
          </a:p>
          <a:p>
            <a:pPr>
              <a:buFontTx/>
              <a:buNone/>
            </a:pPr>
            <a:r>
              <a:rPr lang="zh-TW" altLang="zh-TW" sz="2600" dirty="0">
                <a:latin typeface="Times New Roman" pitchFamily="18" charset="0"/>
              </a:rPr>
              <a:t>   (4)Recording the value</a:t>
            </a:r>
            <a:endParaRPr lang="zh-TW" sz="2600" dirty="0">
              <a:latin typeface="Times New Roman" pitchFamily="18" charset="0"/>
            </a:endParaRPr>
          </a:p>
          <a:p>
            <a:pPr>
              <a:buFontTx/>
              <a:buNone/>
            </a:pPr>
            <a:r>
              <a:rPr lang="zh-TW" altLang="zh-TW" sz="2600" dirty="0">
                <a:latin typeface="Times New Roman" pitchFamily="18" charset="0"/>
              </a:rPr>
              <a:t>   (5)Complete the measuring</a:t>
            </a:r>
            <a:r>
              <a:rPr lang="zh-TW" sz="2600" dirty="0">
                <a:latin typeface="Times New Roman" pitchFamily="18" charset="0"/>
              </a:rPr>
              <a:t> </a:t>
            </a:r>
            <a:r>
              <a:rPr lang="zh-TW" altLang="zh-TW" sz="2600" dirty="0">
                <a:latin typeface="Times New Roman" pitchFamily="18" charset="0"/>
              </a:rPr>
              <a:t>work</a:t>
            </a:r>
            <a:endParaRPr lang="en-US" altLang="zh-TW" sz="2600" dirty="0">
              <a:latin typeface="Times New Roman" pitchFamily="18" charset="0"/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altLang="zh-TW" dirty="0" smtClean="0"/>
              <a:t>5</a:t>
            </a:r>
            <a:endParaRPr lang="zh-TW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TW" sz="4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4.Data Analysis</a:t>
            </a:r>
            <a:r>
              <a:rPr lang="en-US" altLang="zh-TW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altLang="zh-TW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altLang="zh-TW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Descriptive statistics of Inner Diameter of Nuts</a:t>
            </a:r>
            <a:endParaRPr lang="zh-TW" altLang="en-US" sz="20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5" name="表格 4"/>
          <p:cNvGraphicFramePr>
            <a:graphicFrameLocks noGrp="1"/>
          </p:cNvGraphicFramePr>
          <p:nvPr/>
        </p:nvGraphicFramePr>
        <p:xfrm>
          <a:off x="1403648" y="1556793"/>
          <a:ext cx="6264698" cy="3168352"/>
        </p:xfrm>
        <a:graphic>
          <a:graphicData uri="http://schemas.openxmlformats.org/drawingml/2006/table">
            <a:tbl>
              <a:tblPr/>
              <a:tblGrid>
                <a:gridCol w="1105535"/>
                <a:gridCol w="1105535"/>
                <a:gridCol w="1179237"/>
                <a:gridCol w="1105535"/>
                <a:gridCol w="832750"/>
                <a:gridCol w="936106"/>
              </a:tblGrid>
              <a:tr h="40882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200" b="1" kern="0" dirty="0">
                          <a:latin typeface="Times New Roman"/>
                          <a:ea typeface="標楷體"/>
                        </a:rPr>
                        <a:t>Operators</a:t>
                      </a:r>
                      <a:endParaRPr lang="zh-TW" sz="1200" b="1" kern="100" dirty="0">
                        <a:latin typeface="Times New Roman"/>
                        <a:ea typeface="新細明體"/>
                      </a:endParaRPr>
                    </a:p>
                  </a:txBody>
                  <a:tcPr marL="8497" marR="8497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200" b="1" kern="0" dirty="0">
                          <a:latin typeface="Times New Roman"/>
                          <a:ea typeface="標楷體"/>
                        </a:rPr>
                        <a:t>N</a:t>
                      </a:r>
                      <a:endParaRPr lang="zh-TW" sz="1200" b="1" kern="100" dirty="0">
                        <a:latin typeface="Times New Roman"/>
                        <a:ea typeface="新細明體"/>
                      </a:endParaRPr>
                    </a:p>
                  </a:txBody>
                  <a:tcPr marL="8497" marR="8497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200" b="1" kern="0" dirty="0">
                          <a:latin typeface="Times New Roman"/>
                          <a:ea typeface="標楷體"/>
                        </a:rPr>
                        <a:t>Mean</a:t>
                      </a:r>
                      <a:endParaRPr lang="zh-TW" sz="1200" b="1" kern="100" dirty="0">
                        <a:latin typeface="Times New Roman"/>
                        <a:ea typeface="新細明體"/>
                      </a:endParaRPr>
                    </a:p>
                  </a:txBody>
                  <a:tcPr marL="8497" marR="8497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200" b="1" kern="0" dirty="0" err="1">
                          <a:latin typeface="Times New Roman"/>
                          <a:ea typeface="標楷體"/>
                        </a:rPr>
                        <a:t>StDev</a:t>
                      </a:r>
                      <a:endParaRPr lang="zh-TW" sz="1200" b="1" kern="100" dirty="0">
                        <a:latin typeface="Times New Roman"/>
                        <a:ea typeface="新細明體"/>
                      </a:endParaRPr>
                    </a:p>
                  </a:txBody>
                  <a:tcPr marL="8497" marR="8497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200" b="1" kern="0">
                          <a:latin typeface="Times New Roman"/>
                          <a:ea typeface="標楷體"/>
                        </a:rPr>
                        <a:t>Min</a:t>
                      </a:r>
                      <a:endParaRPr lang="zh-TW" sz="1200" b="1" kern="100">
                        <a:latin typeface="Times New Roman"/>
                        <a:ea typeface="新細明體"/>
                      </a:endParaRPr>
                    </a:p>
                  </a:txBody>
                  <a:tcPr marL="8497" marR="8497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200" b="1" kern="0" dirty="0">
                          <a:latin typeface="Times New Roman"/>
                          <a:ea typeface="標楷體"/>
                        </a:rPr>
                        <a:t>Max</a:t>
                      </a:r>
                      <a:endParaRPr lang="zh-TW" sz="1200" b="1" kern="100" dirty="0">
                        <a:latin typeface="Times New Roman"/>
                        <a:ea typeface="新細明體"/>
                      </a:endParaRPr>
                    </a:p>
                  </a:txBody>
                  <a:tcPr marL="8497" marR="8497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0C0C0"/>
                    </a:solidFill>
                  </a:tcPr>
                </a:tc>
              </a:tr>
              <a:tr h="562127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 kern="0" dirty="0" err="1">
                          <a:latin typeface="Times New Roman"/>
                          <a:ea typeface="標楷體"/>
                        </a:rPr>
                        <a:t>Qwoop</a:t>
                      </a:r>
                      <a:endParaRPr lang="zh-TW" sz="1400" kern="100" dirty="0">
                        <a:latin typeface="Times New Roman"/>
                        <a:ea typeface="新細明體"/>
                      </a:endParaRPr>
                    </a:p>
                  </a:txBody>
                  <a:tcPr marL="8497" marR="8497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 kern="0" dirty="0">
                          <a:latin typeface="Times New Roman"/>
                          <a:ea typeface="新細明體"/>
                        </a:rPr>
                        <a:t>60</a:t>
                      </a:r>
                      <a:endParaRPr lang="zh-TW" sz="1400" kern="100" dirty="0">
                        <a:latin typeface="Times New Roman"/>
                        <a:ea typeface="新細明體"/>
                      </a:endParaRPr>
                    </a:p>
                  </a:txBody>
                  <a:tcPr marL="8497" marR="8497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 kern="0" dirty="0">
                          <a:latin typeface="Times New Roman"/>
                          <a:ea typeface="新細明體"/>
                        </a:rPr>
                        <a:t>9.4340</a:t>
                      </a:r>
                      <a:endParaRPr lang="zh-TW" sz="1400" kern="100" dirty="0">
                        <a:latin typeface="Times New Roman"/>
                        <a:ea typeface="新細明體"/>
                      </a:endParaRPr>
                    </a:p>
                  </a:txBody>
                  <a:tcPr marL="8497" marR="8497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 kern="0" dirty="0">
                          <a:latin typeface="Times New Roman"/>
                          <a:ea typeface="新細明體"/>
                        </a:rPr>
                        <a:t>0.0214</a:t>
                      </a:r>
                      <a:endParaRPr lang="zh-TW" sz="1400" kern="100" dirty="0">
                        <a:latin typeface="Times New Roman"/>
                        <a:ea typeface="新細明體"/>
                      </a:endParaRPr>
                    </a:p>
                  </a:txBody>
                  <a:tcPr marL="8497" marR="8497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 kern="0" dirty="0">
                          <a:latin typeface="Times New Roman"/>
                          <a:ea typeface="新細明體"/>
                        </a:rPr>
                        <a:t>9.3800</a:t>
                      </a:r>
                      <a:endParaRPr lang="zh-TW" sz="1400" kern="100" dirty="0">
                        <a:latin typeface="Times New Roman"/>
                        <a:ea typeface="新細明體"/>
                      </a:endParaRPr>
                    </a:p>
                  </a:txBody>
                  <a:tcPr marL="8497" marR="8497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 kern="0" dirty="0">
                          <a:latin typeface="Times New Roman"/>
                          <a:ea typeface="標楷體"/>
                        </a:rPr>
                        <a:t>9.4900</a:t>
                      </a:r>
                      <a:endParaRPr lang="zh-TW" sz="1400" kern="100" dirty="0">
                        <a:latin typeface="Times New Roman"/>
                        <a:ea typeface="新細明體"/>
                      </a:endParaRPr>
                    </a:p>
                  </a:txBody>
                  <a:tcPr marL="8497" marR="8497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562127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 kern="0">
                          <a:latin typeface="Times New Roman"/>
                          <a:ea typeface="標楷體"/>
                        </a:rPr>
                        <a:t>Wendy</a:t>
                      </a:r>
                      <a:endParaRPr lang="zh-TW" sz="1400" kern="100">
                        <a:latin typeface="Times New Roman"/>
                        <a:ea typeface="新細明體"/>
                      </a:endParaRPr>
                    </a:p>
                  </a:txBody>
                  <a:tcPr marL="8497" marR="8497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 kern="0">
                          <a:latin typeface="Times New Roman"/>
                          <a:ea typeface="標楷體"/>
                        </a:rPr>
                        <a:t>60</a:t>
                      </a:r>
                      <a:endParaRPr lang="zh-TW" sz="1400" kern="100">
                        <a:latin typeface="Times New Roman"/>
                        <a:ea typeface="新細明體"/>
                      </a:endParaRPr>
                    </a:p>
                  </a:txBody>
                  <a:tcPr marL="8497" marR="8497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 kern="0" dirty="0">
                          <a:latin typeface="Times New Roman"/>
                          <a:ea typeface="新細明體"/>
                        </a:rPr>
                        <a:t>9.4220</a:t>
                      </a:r>
                      <a:endParaRPr lang="zh-TW" sz="1400" kern="100" dirty="0">
                        <a:latin typeface="Times New Roman"/>
                        <a:ea typeface="新細明體"/>
                      </a:endParaRPr>
                    </a:p>
                  </a:txBody>
                  <a:tcPr marL="8497" marR="8497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 kern="0" dirty="0">
                          <a:latin typeface="Times New Roman"/>
                          <a:ea typeface="新細明體"/>
                        </a:rPr>
                        <a:t>0.0196</a:t>
                      </a:r>
                      <a:endParaRPr lang="zh-TW" sz="1400" kern="100" dirty="0">
                        <a:latin typeface="Times New Roman"/>
                        <a:ea typeface="新細明體"/>
                      </a:endParaRPr>
                    </a:p>
                  </a:txBody>
                  <a:tcPr marL="8497" marR="8497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 kern="0" dirty="0">
                          <a:latin typeface="Times New Roman"/>
                          <a:ea typeface="新細明體"/>
                        </a:rPr>
                        <a:t>9.3700</a:t>
                      </a:r>
                      <a:endParaRPr lang="zh-TW" sz="1400" kern="100" dirty="0">
                        <a:latin typeface="Times New Roman"/>
                        <a:ea typeface="新細明體"/>
                      </a:endParaRPr>
                    </a:p>
                  </a:txBody>
                  <a:tcPr marL="8497" marR="8497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 kern="0" dirty="0">
                          <a:latin typeface="Times New Roman"/>
                          <a:ea typeface="標楷體"/>
                        </a:rPr>
                        <a:t>9.4700</a:t>
                      </a:r>
                      <a:endParaRPr lang="zh-TW" sz="1400" kern="100" dirty="0">
                        <a:latin typeface="Times New Roman"/>
                        <a:ea typeface="新細明體"/>
                      </a:endParaRPr>
                    </a:p>
                  </a:txBody>
                  <a:tcPr marL="8497" marR="8497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562127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 kern="0">
                          <a:latin typeface="Times New Roman"/>
                          <a:ea typeface="標楷體"/>
                        </a:rPr>
                        <a:t>Tony</a:t>
                      </a:r>
                      <a:endParaRPr lang="zh-TW" sz="1400" kern="100">
                        <a:latin typeface="Times New Roman"/>
                        <a:ea typeface="新細明體"/>
                      </a:endParaRPr>
                    </a:p>
                  </a:txBody>
                  <a:tcPr marL="8497" marR="8497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 kern="0" dirty="0">
                          <a:latin typeface="Times New Roman"/>
                          <a:ea typeface="標楷體"/>
                        </a:rPr>
                        <a:t>60</a:t>
                      </a:r>
                      <a:endParaRPr lang="zh-TW" sz="1400" kern="100" dirty="0">
                        <a:latin typeface="Times New Roman"/>
                        <a:ea typeface="新細明體"/>
                      </a:endParaRPr>
                    </a:p>
                  </a:txBody>
                  <a:tcPr marL="8497" marR="8497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 kern="0">
                          <a:latin typeface="Times New Roman"/>
                          <a:ea typeface="新細明體"/>
                        </a:rPr>
                        <a:t>9.4307</a:t>
                      </a:r>
                      <a:endParaRPr lang="zh-TW" sz="1400" kern="100">
                        <a:latin typeface="Times New Roman"/>
                        <a:ea typeface="新細明體"/>
                      </a:endParaRPr>
                    </a:p>
                  </a:txBody>
                  <a:tcPr marL="8497" marR="8497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 kern="0">
                          <a:latin typeface="Times New Roman"/>
                          <a:ea typeface="新細明體"/>
                        </a:rPr>
                        <a:t>0.0187</a:t>
                      </a:r>
                      <a:endParaRPr lang="zh-TW" sz="1400" kern="100">
                        <a:latin typeface="Times New Roman"/>
                        <a:ea typeface="新細明體"/>
                      </a:endParaRPr>
                    </a:p>
                  </a:txBody>
                  <a:tcPr marL="8497" marR="8497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 kern="0" dirty="0">
                          <a:latin typeface="Times New Roman"/>
                          <a:ea typeface="新細明體"/>
                        </a:rPr>
                        <a:t>9.3900</a:t>
                      </a:r>
                      <a:endParaRPr lang="zh-TW" sz="1400" kern="100" dirty="0">
                        <a:latin typeface="Times New Roman"/>
                        <a:ea typeface="新細明體"/>
                      </a:endParaRPr>
                    </a:p>
                  </a:txBody>
                  <a:tcPr marL="8497" marR="8497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 kern="0" dirty="0">
                          <a:latin typeface="Times New Roman"/>
                          <a:ea typeface="標楷體"/>
                        </a:rPr>
                        <a:t>9.4700</a:t>
                      </a:r>
                      <a:endParaRPr lang="zh-TW" sz="1400" kern="100" dirty="0">
                        <a:latin typeface="Times New Roman"/>
                        <a:ea typeface="新細明體"/>
                      </a:endParaRPr>
                    </a:p>
                  </a:txBody>
                  <a:tcPr marL="8497" marR="8497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511024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 b="1" kern="0" dirty="0">
                          <a:latin typeface="Times New Roman"/>
                          <a:ea typeface="標楷體"/>
                        </a:rPr>
                        <a:t>Total</a:t>
                      </a:r>
                      <a:endParaRPr lang="zh-TW" sz="1400" b="1" kern="100" dirty="0">
                        <a:latin typeface="Times New Roman"/>
                        <a:ea typeface="新細明體"/>
                      </a:endParaRPr>
                    </a:p>
                  </a:txBody>
                  <a:tcPr marL="8497" marR="8497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 b="1" kern="0" dirty="0">
                          <a:latin typeface="Times New Roman"/>
                          <a:ea typeface="標楷體"/>
                        </a:rPr>
                        <a:t>Mean</a:t>
                      </a:r>
                      <a:endParaRPr lang="zh-TW" sz="1400" b="1" kern="100" dirty="0">
                        <a:latin typeface="Times New Roman"/>
                        <a:ea typeface="新細明體"/>
                      </a:endParaRPr>
                    </a:p>
                  </a:txBody>
                  <a:tcPr marL="8497" marR="8497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 b="1" kern="0" dirty="0" err="1">
                          <a:latin typeface="Times New Roman"/>
                          <a:ea typeface="標楷體"/>
                        </a:rPr>
                        <a:t>StDev</a:t>
                      </a:r>
                      <a:endParaRPr lang="zh-TW" sz="1400" b="1" kern="100" dirty="0">
                        <a:latin typeface="Times New Roman"/>
                        <a:ea typeface="新細明體"/>
                      </a:endParaRPr>
                    </a:p>
                  </a:txBody>
                  <a:tcPr marL="8497" marR="8497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 b="1" kern="0" dirty="0">
                          <a:latin typeface="Times New Roman"/>
                          <a:ea typeface="標楷體"/>
                        </a:rPr>
                        <a:t>Operators</a:t>
                      </a:r>
                      <a:endParaRPr lang="zh-TW" sz="1400" b="1" kern="100" dirty="0">
                        <a:latin typeface="Times New Roman"/>
                        <a:ea typeface="新細明體"/>
                      </a:endParaRPr>
                    </a:p>
                  </a:txBody>
                  <a:tcPr marL="8497" marR="8497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 b="1" kern="0" dirty="0">
                          <a:latin typeface="Times New Roman"/>
                          <a:ea typeface="標楷體"/>
                        </a:rPr>
                        <a:t>Parts</a:t>
                      </a:r>
                      <a:endParaRPr lang="zh-TW" sz="1400" b="1" kern="100" dirty="0">
                        <a:latin typeface="Times New Roman"/>
                        <a:ea typeface="新細明體"/>
                      </a:endParaRPr>
                    </a:p>
                  </a:txBody>
                  <a:tcPr marL="8497" marR="8497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 b="1" kern="0" dirty="0">
                          <a:latin typeface="Times New Roman"/>
                          <a:ea typeface="標楷體"/>
                        </a:rPr>
                        <a:t>Replication</a:t>
                      </a:r>
                      <a:endParaRPr lang="zh-TW" sz="1400" b="1" kern="100" dirty="0">
                        <a:latin typeface="Times New Roman"/>
                        <a:ea typeface="新細明體"/>
                      </a:endParaRPr>
                    </a:p>
                  </a:txBody>
                  <a:tcPr marL="8497" marR="8497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0C0C0"/>
                    </a:solidFill>
                  </a:tcPr>
                </a:tc>
              </a:tr>
              <a:tr h="562127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 kern="0">
                          <a:latin typeface="Times New Roman"/>
                          <a:ea typeface="標楷體"/>
                        </a:rPr>
                        <a:t>180</a:t>
                      </a:r>
                      <a:endParaRPr lang="zh-TW" sz="1400" kern="100">
                        <a:latin typeface="Times New Roman"/>
                        <a:ea typeface="新細明體"/>
                      </a:endParaRPr>
                    </a:p>
                  </a:txBody>
                  <a:tcPr marL="8497" marR="8497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 kern="0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新細明體"/>
                        </a:rPr>
                        <a:t>9.4289</a:t>
                      </a:r>
                      <a:endParaRPr lang="zh-TW" sz="1400" kern="100" dirty="0">
                        <a:solidFill>
                          <a:srgbClr val="FF0000"/>
                        </a:solidFill>
                        <a:effectLst/>
                        <a:latin typeface="Times New Roman"/>
                        <a:ea typeface="新細明體"/>
                      </a:endParaRPr>
                    </a:p>
                  </a:txBody>
                  <a:tcPr marL="8497" marR="8497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 kern="0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新細明體"/>
                        </a:rPr>
                        <a:t>0.0204</a:t>
                      </a:r>
                      <a:endParaRPr lang="zh-TW" sz="1400" kern="100" dirty="0">
                        <a:solidFill>
                          <a:srgbClr val="FF0000"/>
                        </a:solidFill>
                        <a:effectLst/>
                        <a:latin typeface="Times New Roman"/>
                        <a:ea typeface="新細明體"/>
                      </a:endParaRPr>
                    </a:p>
                  </a:txBody>
                  <a:tcPr marL="8497" marR="8497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 kern="0" dirty="0">
                          <a:latin typeface="Times New Roman"/>
                          <a:ea typeface="標楷體"/>
                        </a:rPr>
                        <a:t>3</a:t>
                      </a:r>
                      <a:endParaRPr lang="zh-TW" sz="1400" kern="100" dirty="0">
                        <a:latin typeface="Times New Roman"/>
                        <a:ea typeface="新細明體"/>
                      </a:endParaRPr>
                    </a:p>
                  </a:txBody>
                  <a:tcPr marL="8497" marR="8497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 kern="0" dirty="0">
                          <a:latin typeface="Times New Roman"/>
                          <a:ea typeface="標楷體"/>
                        </a:rPr>
                        <a:t>30</a:t>
                      </a:r>
                      <a:endParaRPr lang="zh-TW" sz="1400" kern="100" dirty="0">
                        <a:latin typeface="Times New Roman"/>
                        <a:ea typeface="新細明體"/>
                      </a:endParaRPr>
                    </a:p>
                  </a:txBody>
                  <a:tcPr marL="8497" marR="8497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 kern="0" dirty="0">
                          <a:latin typeface="Times New Roman"/>
                          <a:ea typeface="標楷體"/>
                        </a:rPr>
                        <a:t>2</a:t>
                      </a:r>
                      <a:endParaRPr lang="zh-TW" sz="1400" kern="100" dirty="0">
                        <a:latin typeface="Times New Roman"/>
                        <a:ea typeface="新細明體"/>
                      </a:endParaRPr>
                    </a:p>
                  </a:txBody>
                  <a:tcPr marL="8497" marR="8497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graphicFrame>
        <p:nvGraphicFramePr>
          <p:cNvPr id="2049" name="Object 1"/>
          <p:cNvGraphicFramePr>
            <a:graphicFrameLocks noChangeAspect="1"/>
          </p:cNvGraphicFramePr>
          <p:nvPr/>
        </p:nvGraphicFramePr>
        <p:xfrm>
          <a:off x="3707904" y="5322616"/>
          <a:ext cx="864096" cy="338632"/>
        </p:xfrm>
        <a:graphic>
          <a:graphicData uri="http://schemas.openxmlformats.org/presentationml/2006/ole">
            <p:oleObj spid="_x0000_s3074" name="Equation" r:id="rId4" imgW="545626" imgH="215713" progId="">
              <p:embed/>
            </p:oleObj>
          </a:graphicData>
        </a:graphic>
      </p:graphicFrame>
      <p:sp>
        <p:nvSpPr>
          <p:cNvPr id="8" name="文字方塊 7"/>
          <p:cNvSpPr txBox="1"/>
          <p:nvPr/>
        </p:nvSpPr>
        <p:spPr>
          <a:xfrm>
            <a:off x="1403648" y="5013176"/>
            <a:ext cx="626469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2000" dirty="0" smtClean="0">
                <a:latin typeface="Times New Roman" pitchFamily="18" charset="0"/>
                <a:cs typeface="Times New Roman" pitchFamily="18" charset="0"/>
              </a:rPr>
              <a:t>We have the upper and lower bond of inner diameter of nuts by table 4.1 and</a:t>
            </a:r>
            <a:endParaRPr lang="zh-TW" altLang="en-US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403648" y="5805264"/>
            <a:ext cx="583264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TW" sz="2000" dirty="0" smtClean="0"/>
              <a:t>The upper and lower bond </a:t>
            </a:r>
            <a:r>
              <a:rPr lang="en-US" altLang="zh-TW" sz="2000" dirty="0" smtClean="0">
                <a:latin typeface="Times New Roman" pitchFamily="18" charset="0"/>
                <a:cs typeface="Times New Roman" pitchFamily="18" charset="0"/>
              </a:rPr>
              <a:t>of</a:t>
            </a:r>
            <a:r>
              <a:rPr lang="en-US" altLang="zh-TW" sz="2000" dirty="0" smtClean="0"/>
              <a:t> inner diameter of nuts is</a:t>
            </a:r>
          </a:p>
          <a:p>
            <a:endParaRPr lang="zh-TW" altLang="en-US" sz="2000" dirty="0">
              <a:solidFill>
                <a:srgbClr val="FF0000"/>
              </a:solidFill>
            </a:endParaRPr>
          </a:p>
        </p:txBody>
      </p:sp>
      <p:sp>
        <p:nvSpPr>
          <p:cNvPr id="10" name="投影片編號版面配置區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altLang="zh-TW" dirty="0" smtClean="0"/>
              <a:t>6</a:t>
            </a:r>
            <a:endParaRPr lang="zh-TW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1475656" y="6093296"/>
            <a:ext cx="177484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dirty="0" smtClean="0">
                <a:solidFill>
                  <a:srgbClr val="FF0000"/>
                </a:solidFill>
              </a:rPr>
              <a:t>(9.3473 , 9.5105)</a:t>
            </a:r>
            <a:endParaRPr lang="zh-TW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3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1143000"/>
          </a:xfrm>
        </p:spPr>
        <p:txBody>
          <a:bodyPr>
            <a:normAutofit/>
          </a:bodyPr>
          <a:lstStyle/>
          <a:p>
            <a:r>
              <a:rPr lang="en-US" altLang="zh-TW" sz="4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4.Data Analysis</a:t>
            </a:r>
            <a:r>
              <a:rPr lang="en-US" altLang="zh-TW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altLang="zh-TW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altLang="zh-TW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Normal probability plot of Inner Diameter of Nuts</a:t>
            </a:r>
            <a:endParaRPr lang="zh-TW" altLang="en-US" sz="20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2529" name="Object 1"/>
          <p:cNvGraphicFramePr>
            <a:graphicFrameLocks noChangeAspect="1"/>
          </p:cNvGraphicFramePr>
          <p:nvPr/>
        </p:nvGraphicFramePr>
        <p:xfrm>
          <a:off x="107504" y="1916832"/>
          <a:ext cx="5220076" cy="3476804"/>
        </p:xfrm>
        <a:graphic>
          <a:graphicData uri="http://schemas.openxmlformats.org/presentationml/2006/ole">
            <p:oleObj spid="_x0000_s4098" name="Graph" r:id="rId4" imgW="5486400" imgH="3657600" progId="">
              <p:embed/>
            </p:oleObj>
          </a:graphicData>
        </a:graphic>
      </p:graphicFrame>
      <p:sp>
        <p:nvSpPr>
          <p:cNvPr id="6" name="文字方塊 5"/>
          <p:cNvSpPr txBox="1"/>
          <p:nvPr/>
        </p:nvSpPr>
        <p:spPr>
          <a:xfrm>
            <a:off x="5436096" y="1844824"/>
            <a:ext cx="3851920" cy="35855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sz="2000" b="1" dirty="0" smtClean="0">
                <a:latin typeface="Times New Roman" pitchFamily="18" charset="0"/>
                <a:cs typeface="Times New Roman" pitchFamily="18" charset="0"/>
              </a:rPr>
              <a:t>Anderson-darling Test</a:t>
            </a:r>
          </a:p>
          <a:p>
            <a:pPr>
              <a:lnSpc>
                <a:spcPct val="150000"/>
              </a:lnSpc>
            </a:pPr>
            <a:r>
              <a:rPr lang="en-US" altLang="zh-TW" dirty="0" smtClean="0">
                <a:latin typeface="Times New Roman" pitchFamily="18" charset="0"/>
                <a:cs typeface="Times New Roman" pitchFamily="18" charset="0"/>
              </a:rPr>
              <a:t>Ho: Data from normal distribution</a:t>
            </a:r>
          </a:p>
          <a:p>
            <a:pPr>
              <a:lnSpc>
                <a:spcPct val="150000"/>
              </a:lnSpc>
            </a:pPr>
            <a:r>
              <a:rPr lang="en-US" altLang="zh-TW" dirty="0" smtClean="0">
                <a:latin typeface="Times New Roman" pitchFamily="18" charset="0"/>
                <a:cs typeface="Times New Roman" pitchFamily="18" charset="0"/>
              </a:rPr>
              <a:t>Ha: Data do not </a:t>
            </a:r>
            <a:r>
              <a:rPr lang="en-US" altLang="zh-TW" sz="1600" dirty="0" smtClean="0">
                <a:latin typeface="Times New Roman" pitchFamily="18" charset="0"/>
                <a:cs typeface="Times New Roman" pitchFamily="18" charset="0"/>
              </a:rPr>
              <a:t>from </a:t>
            </a:r>
            <a:r>
              <a:rPr lang="en-US" altLang="zh-TW" dirty="0" smtClean="0">
                <a:latin typeface="Times New Roman" pitchFamily="18" charset="0"/>
                <a:cs typeface="Times New Roman" pitchFamily="18" charset="0"/>
              </a:rPr>
              <a:t>normal  </a:t>
            </a:r>
          </a:p>
          <a:p>
            <a:pPr>
              <a:lnSpc>
                <a:spcPct val="150000"/>
              </a:lnSpc>
            </a:pPr>
            <a:r>
              <a:rPr lang="en-US" altLang="zh-TW" dirty="0" smtClean="0">
                <a:latin typeface="Times New Roman" pitchFamily="18" charset="0"/>
                <a:cs typeface="Times New Roman" pitchFamily="18" charset="0"/>
              </a:rPr>
              <a:t>       distribution</a:t>
            </a:r>
          </a:p>
          <a:p>
            <a:endParaRPr lang="en-US" altLang="zh-TW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TW" dirty="0" smtClean="0">
                <a:latin typeface="Times New Roman" pitchFamily="18" charset="0"/>
                <a:cs typeface="Times New Roman" pitchFamily="18" charset="0"/>
              </a:rPr>
              <a:t>All the P-value are smaller than 0.05, therefore, it is significant that the data (inner diameter of nuts) do not from normal distribution.</a:t>
            </a:r>
            <a:endParaRPr lang="zh-TW" alt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altLang="zh-TW" dirty="0" smtClean="0"/>
              <a:t>7</a:t>
            </a:r>
            <a:endParaRPr lang="zh-TW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5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5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7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3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9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9" dur="5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altLang="zh-TW" sz="3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        4.Data Analysis</a:t>
            </a:r>
            <a:r>
              <a:rPr lang="en-US" altLang="zh-TW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altLang="zh-TW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altLang="zh-TW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R - chart for inner diameter of nuts</a:t>
            </a:r>
            <a:endParaRPr lang="zh-TW" altLang="en-US" sz="20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0481" name="Object 1"/>
          <p:cNvGraphicFramePr>
            <a:graphicFrameLocks noChangeAspect="1"/>
          </p:cNvGraphicFramePr>
          <p:nvPr/>
        </p:nvGraphicFramePr>
        <p:xfrm>
          <a:off x="323528" y="1484784"/>
          <a:ext cx="4176464" cy="2784309"/>
        </p:xfrm>
        <a:graphic>
          <a:graphicData uri="http://schemas.openxmlformats.org/presentationml/2006/ole">
            <p:oleObj spid="_x0000_s5122" name="Graph" r:id="rId4" imgW="5486400" imgH="3657600" progId="">
              <p:embed/>
            </p:oleObj>
          </a:graphicData>
        </a:graphic>
      </p:graphicFrame>
      <p:graphicFrame>
        <p:nvGraphicFramePr>
          <p:cNvPr id="20482" name="Object 2"/>
          <p:cNvGraphicFramePr>
            <a:graphicFrameLocks noChangeAspect="1"/>
          </p:cNvGraphicFramePr>
          <p:nvPr/>
        </p:nvGraphicFramePr>
        <p:xfrm>
          <a:off x="4644008" y="620688"/>
          <a:ext cx="4218033" cy="2808312"/>
        </p:xfrm>
        <a:graphic>
          <a:graphicData uri="http://schemas.openxmlformats.org/presentationml/2006/ole">
            <p:oleObj spid="_x0000_s5123" name="Graph" r:id="rId5" imgW="5486400" imgH="3657600" progId="">
              <p:embed/>
            </p:oleObj>
          </a:graphicData>
        </a:graphic>
      </p:graphicFrame>
      <p:graphicFrame>
        <p:nvGraphicFramePr>
          <p:cNvPr id="20483" name="Object 3"/>
          <p:cNvGraphicFramePr>
            <a:graphicFrameLocks noChangeAspect="1"/>
          </p:cNvGraphicFramePr>
          <p:nvPr/>
        </p:nvGraphicFramePr>
        <p:xfrm>
          <a:off x="4644008" y="3622890"/>
          <a:ext cx="4248472" cy="2830446"/>
        </p:xfrm>
        <a:graphic>
          <a:graphicData uri="http://schemas.openxmlformats.org/presentationml/2006/ole">
            <p:oleObj spid="_x0000_s5124" name="Graph" r:id="rId6" imgW="5486400" imgH="3657600" progId="">
              <p:embed/>
            </p:oleObj>
          </a:graphicData>
        </a:graphic>
      </p:graphicFrame>
      <p:sp>
        <p:nvSpPr>
          <p:cNvPr id="6" name="圓角矩形 5"/>
          <p:cNvSpPr/>
          <p:nvPr/>
        </p:nvSpPr>
        <p:spPr>
          <a:xfrm>
            <a:off x="395536" y="4509120"/>
            <a:ext cx="3960440" cy="2016224"/>
          </a:xfrm>
          <a:prstGeom prst="roundRect">
            <a:avLst/>
          </a:prstGeom>
          <a:solidFill>
            <a:schemeClr val="bg2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7" name="文字方塊 6"/>
          <p:cNvSpPr txBox="1"/>
          <p:nvPr/>
        </p:nvSpPr>
        <p:spPr>
          <a:xfrm>
            <a:off x="611560" y="4581128"/>
            <a:ext cx="345638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TW" sz="2000" dirty="0" smtClean="0">
                <a:latin typeface="Times New Roman" pitchFamily="18" charset="0"/>
                <a:cs typeface="Times New Roman" pitchFamily="18" charset="0"/>
              </a:rPr>
              <a:t>Figures show that the R-chart in control indicating  all the samples lie between control limits.</a:t>
            </a:r>
            <a:endParaRPr lang="zh-TW" altLang="en-US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投影片編號版面配置區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altLang="zh-TW" dirty="0" smtClean="0"/>
              <a:t>8</a:t>
            </a:r>
            <a:endParaRPr lang="zh-TW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4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4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/>
    </p:bldLst>
  </p:timing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895</TotalTime>
  <Words>1102</Words>
  <Application>Microsoft Office PowerPoint</Application>
  <PresentationFormat>如螢幕大小 (4:3)</PresentationFormat>
  <Paragraphs>340</Paragraphs>
  <Slides>21</Slides>
  <Notes>12</Notes>
  <HiddenSlides>0</HiddenSlides>
  <MMClips>0</MMClips>
  <ScaleCrop>false</ScaleCrop>
  <HeadingPairs>
    <vt:vector size="6" baseType="variant">
      <vt:variant>
        <vt:lpstr>佈景主題</vt:lpstr>
      </vt:variant>
      <vt:variant>
        <vt:i4>1</vt:i4>
      </vt:variant>
      <vt:variant>
        <vt:lpstr>內嵌 OLE 伺服程式</vt:lpstr>
      </vt:variant>
      <vt:variant>
        <vt:i4>2</vt:i4>
      </vt:variant>
      <vt:variant>
        <vt:lpstr>投影片標題</vt:lpstr>
      </vt:variant>
      <vt:variant>
        <vt:i4>21</vt:i4>
      </vt:variant>
    </vt:vector>
  </HeadingPairs>
  <TitlesOfParts>
    <vt:vector size="24" baseType="lpstr">
      <vt:lpstr>Office 佈景主題</vt:lpstr>
      <vt:lpstr>Equation</vt:lpstr>
      <vt:lpstr>Graph</vt:lpstr>
      <vt:lpstr>To see a w   rld in a nut </vt:lpstr>
      <vt:lpstr>1-1 Paper Industry Background in Taiwan</vt:lpstr>
      <vt:lpstr>1-2Background</vt:lpstr>
      <vt:lpstr>1-2 Research Purpose</vt:lpstr>
      <vt:lpstr>2.Research Method</vt:lpstr>
      <vt:lpstr>3.The procesure of data collection</vt:lpstr>
      <vt:lpstr>4.Data Analysis Descriptive statistics of Inner Diameter of Nuts</vt:lpstr>
      <vt:lpstr>4.Data Analysis Normal probability plot of Inner Diameter of Nuts</vt:lpstr>
      <vt:lpstr>          4.Data Analysis  R - chart for inner diameter of nuts</vt:lpstr>
      <vt:lpstr>4.Data Analysis  Gauge Repeatability and Reproducibility for inner diameter of nuts</vt:lpstr>
      <vt:lpstr>4.Data Analysis  Gauge Repeatability and Reproducibility for inner diameter of nuts</vt:lpstr>
      <vt:lpstr>4.Data Analysis  Gauge Repeatability and Reproducibility for inner diameter of nuts</vt:lpstr>
      <vt:lpstr>4.Data Analysis Descriptive statistics of Nuts’ weight</vt:lpstr>
      <vt:lpstr>4.Data Analysis Normal probability plot of Weight of Nuts</vt:lpstr>
      <vt:lpstr>        4.Data Analysis                R - chart for Weight of Nuts</vt:lpstr>
      <vt:lpstr>4.Data Analysis  Gauge Repeatability and Reproducibility for Weight of Nuts</vt:lpstr>
      <vt:lpstr>4.Data Analysis  Gauge Repeatability and Reproducibility for Weight of Nuts</vt:lpstr>
      <vt:lpstr>4.Data Analysis  Gauge Repeatability and Reproducibility for Weight of Nuts</vt:lpstr>
      <vt:lpstr>5.Conclusion </vt:lpstr>
      <vt:lpstr>6.Suggestion </vt:lpstr>
      <vt:lpstr>投影片 21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投影片 1</dc:title>
  <dc:creator>wendy</dc:creator>
  <cp:lastModifiedBy>wendy</cp:lastModifiedBy>
  <cp:revision>73</cp:revision>
  <dcterms:created xsi:type="dcterms:W3CDTF">2011-06-09T08:47:23Z</dcterms:created>
  <dcterms:modified xsi:type="dcterms:W3CDTF">2011-06-23T06:02:35Z</dcterms:modified>
</cp:coreProperties>
</file>